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" saveSubsetFonts="1">
  <p:sldMasterIdLst>
    <p:sldMasterId id="2147483660" r:id="rId2"/>
  </p:sldMasterIdLst>
  <p:notesMasterIdLst>
    <p:notesMasterId r:id="rId3"/>
  </p:notesMasterIdLst>
  <p:handoutMasterIdLst>
    <p:handoutMasterId r:id="rId4"/>
  </p:handoutMasterIdLst>
  <p:sldIdLst>
    <p:sldId id="338" r:id="rId5"/>
    <p:sldId id="320" r:id="rId6"/>
    <p:sldId id="337" r:id="rId7"/>
    <p:sldId id="334" r:id="rId8"/>
    <p:sldId id="322" r:id="rId9"/>
  </p:sldIdLst>
  <p:sldSz cx="9144000" cy="5715000" type="screen16x1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2"/>
    <p:restoredTop sz="94660"/>
  </p:normalViewPr>
  <p:slideViewPr>
    <p:cSldViewPr>
      <p:cViewPr varScale="1">
        <p:scale>
          <a:sx n="144" d="100"/>
          <a:sy n="144" d="100"/>
        </p:scale>
        <p:origin x="-768" y="-72"/>
      </p:cViewPr>
      <p:guideLst>
        <p:guide orient="vert" pos="3118"/>
        <p:guide orient="horz" pos="21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Relationship Id="rId10" Type="http://schemas.openxmlformats.org/officeDocument/2006/relationships/presProps" Target="presProps.xml" /><Relationship Id="rId11" Type="http://schemas.openxmlformats.org/officeDocument/2006/relationships/viewProps" Target="viewProps.xml" /><Relationship Id="rId12" Type="http://schemas.openxmlformats.org/officeDocument/2006/relationships/tableStyles" Target="tableStyles.xml" /></Relationships>
</file>

<file path=ppt/handoutMasters/_rels/handoutMaster1.xml.rels><?xml version="1.0" encoding="UTF-8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28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495F-6063-4993-A734-166D669CB266}" type="datetimeFigureOut">
              <a:rPr kumimoji="1" lang="ja-JP" altLang="en-US" smtClean="0"/>
              <a:t>2025/6/25</a:t>
            </a:fld>
            <a:endParaRPr kumimoji="1" lang="ja-JP" altLang="en-US"/>
          </a:p>
        </p:txBody>
      </p:sp>
      <p:sp>
        <p:nvSpPr>
          <p:cNvPr id="1129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30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FFF0-29BD-4FE4-AA32-41D1110306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2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2015/2/5</a:t>
            </a:fld>
            <a:endParaRPr kumimoji="1" lang="ja-JP" altLang="en-US"/>
          </a:p>
        </p:txBody>
      </p:sp>
      <p:sp>
        <p:nvSpPr>
          <p:cNvPr id="112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514350"/>
            <a:ext cx="41148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2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2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2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.xml.rels><?xml version="1.0" encoding="UTF-8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41" name="四角形 15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42" name="四角形 16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43" name="四角形 17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52" name="四角形 15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53" name="四角形 16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54" name="四角形 17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64" name="四角形 100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65" name="四角形 101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66" name="四角形 102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77" name="四角形 15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78" name="四角形 16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79" name="四角形 17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image" Target="../media/image2.png" /><Relationship Id="rId3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タイトル 1"/>
          <p:cNvSpPr>
            <a:spLocks noGrp="1"/>
          </p:cNvSpPr>
          <p:nvPr>
            <p:ph type="ctrTitle"/>
          </p:nvPr>
        </p:nvSpPr>
        <p:spPr>
          <a:xfrm>
            <a:off x="457200" y="1097500"/>
            <a:ext cx="8229600" cy="642824"/>
          </a:xfrm>
        </p:spPr>
        <p:txBody>
          <a:bodyPr/>
          <a:lstStyle>
            <a:lvl1pPr algn="ctr"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34" name="サブタイトル 2"/>
          <p:cNvSpPr>
            <a:spLocks noGrp="1"/>
          </p:cNvSpPr>
          <p:nvPr>
            <p:ph type="subTitle" idx="1"/>
          </p:nvPr>
        </p:nvSpPr>
        <p:spPr>
          <a:xfrm>
            <a:off x="457200" y="2057500"/>
            <a:ext cx="8229600" cy="397734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103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7256-207A-4B5D-A210-2FEEE8BE3949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3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38" name="直線 64"/>
          <p:cNvSpPr/>
          <p:nvPr userDrawn="1"/>
        </p:nvSpPr>
        <p:spPr>
          <a:xfrm>
            <a:off x="4569253" y="1883402"/>
            <a:ext cx="847370" cy="0"/>
          </a:xfrm>
          <a:prstGeom prst="line">
            <a:avLst/>
          </a:prstGeom>
          <a:ln w="63500" cap="flat" cmpd="sng" algn="ctr">
            <a:solidFill>
              <a:srgbClr val="E989AF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39" name="直線 65"/>
          <p:cNvSpPr/>
          <p:nvPr userDrawn="1"/>
        </p:nvSpPr>
        <p:spPr>
          <a:xfrm>
            <a:off x="3728139" y="1883402"/>
            <a:ext cx="847370" cy="0"/>
          </a:xfrm>
          <a:prstGeom prst="line">
            <a:avLst/>
          </a:prstGeom>
          <a:ln w="63500" cap="flat" cmpd="sng" algn="ctr">
            <a:solidFill>
              <a:srgbClr val="57AADF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40" name="直線 66"/>
          <p:cNvSpPr/>
          <p:nvPr userDrawn="1"/>
        </p:nvSpPr>
        <p:spPr>
          <a:xfrm>
            <a:off x="2045029" y="1883402"/>
            <a:ext cx="847370" cy="0"/>
          </a:xfrm>
          <a:prstGeom prst="line">
            <a:avLst/>
          </a:prstGeom>
          <a:ln w="63500" cap="flat" cmpd="sng" algn="ctr">
            <a:solidFill>
              <a:srgbClr val="7AC52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41" name="直線 67"/>
          <p:cNvSpPr/>
          <p:nvPr userDrawn="1"/>
        </p:nvSpPr>
        <p:spPr>
          <a:xfrm>
            <a:off x="2881004" y="1883402"/>
            <a:ext cx="847370" cy="0"/>
          </a:xfrm>
          <a:prstGeom prst="line">
            <a:avLst/>
          </a:prstGeom>
          <a:ln w="63500" cap="flat" cmpd="sng" algn="ctr">
            <a:solidFill>
              <a:srgbClr val="EE9B0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42" name="直線 68"/>
          <p:cNvSpPr/>
          <p:nvPr userDrawn="1"/>
        </p:nvSpPr>
        <p:spPr>
          <a:xfrm>
            <a:off x="5414431" y="1883402"/>
            <a:ext cx="847370" cy="0"/>
          </a:xfrm>
          <a:prstGeom prst="line">
            <a:avLst/>
          </a:prstGeom>
          <a:ln w="63500" cap="flat" cmpd="sng" algn="ctr">
            <a:solidFill>
              <a:srgbClr val="7AC52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43" name="直線 69"/>
          <p:cNvSpPr/>
          <p:nvPr userDrawn="1"/>
        </p:nvSpPr>
        <p:spPr>
          <a:xfrm>
            <a:off x="6254974" y="1883402"/>
            <a:ext cx="847370" cy="0"/>
          </a:xfrm>
          <a:prstGeom prst="line">
            <a:avLst/>
          </a:prstGeom>
          <a:ln w="63500" cap="flat" cmpd="sng" algn="ctr">
            <a:solidFill>
              <a:srgbClr val="EE9B0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pic>
        <p:nvPicPr>
          <p:cNvPr id="1044" name="図 17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3699950" y="4656739"/>
            <a:ext cx="1736050" cy="785262"/>
          </a:xfrm>
          <a:prstGeom prst="rect">
            <a:avLst/>
          </a:prstGeom>
        </p:spPr>
      </p:pic>
      <p:pic>
        <p:nvPicPr>
          <p:cNvPr id="1045" name="図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70558" y="2695117"/>
            <a:ext cx="2977313" cy="1689487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0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47344"/>
            <a:ext cx="8229600" cy="353039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10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97B2A-FFEC-4601-9EB4-5217090902D9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10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0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ユーザー設定レイアウト">
    <p:spTree>
      <p:nvGrpSpPr>
        <p:cNvPr id="0" name=""/>
        <p:cNvGrpSpPr/>
        <p:nvPr/>
      </p:nvGrpSpPr>
      <p:grpSpPr/>
      <p:sp>
        <p:nvSpPr>
          <p:cNvPr id="1110" name="四角形 0"/>
          <p:cNvSpPr>
            <a:spLocks noGrp="1"/>
          </p:cNvSpPr>
          <p:nvPr>
            <p:ph type="ftr" sz="quarter" idx="3"/>
          </p:nvPr>
        </p:nvSpPr>
        <p:spPr>
          <a:xfrm>
            <a:off x="2519503" y="5411969"/>
            <a:ext cx="4104456" cy="30427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11" name="四角形 0"/>
          <p:cNvSpPr>
            <a:spLocks noGrp="1"/>
          </p:cNvSpPr>
          <p:nvPr>
            <p:ph type="dt" sz="half" idx="2"/>
          </p:nvPr>
        </p:nvSpPr>
        <p:spPr>
          <a:xfrm>
            <a:off x="384923" y="5411969"/>
            <a:ext cx="1882552" cy="304271"/>
          </a:xfrm>
          <a:prstGeom prst="rect">
            <a:avLst/>
          </a:prstGeom>
        </p:spPr>
        <p:txBody>
          <a:bodyPr/>
          <a:lstStyle/>
          <a:p>
            <a:fld id="{4A77F8A4-6927-467B-BB1A-D25C2928CDAA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112" name="四角形 0"/>
          <p:cNvSpPr>
            <a:spLocks noGrp="1"/>
          </p:cNvSpPr>
          <p:nvPr>
            <p:ph type="sldNum" sz="quarter" idx="4"/>
          </p:nvPr>
        </p:nvSpPr>
        <p:spPr>
          <a:xfrm>
            <a:off x="8159703" y="5410730"/>
            <a:ext cx="984716" cy="304271"/>
          </a:xfrm>
          <a:prstGeom prst="rect">
            <a:avLst/>
          </a:prstGeom>
        </p:spPr>
        <p:txBody>
          <a:bodyPr/>
          <a:lstStyle/>
          <a:p>
            <a:fld id="{71D75DF2-F146-482F-8D19-947E3A6F1D50}" type="slidenum">
              <a:rPr kumimoji="1" lang="ja-JP" altLang="en-US" smtClean="0"/>
              <a:t>‹#›</a:t>
            </a:fld>
            <a:endParaRPr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761194"/>
            <a:ext cx="2057400" cy="421624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11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759348"/>
            <a:ext cx="6019800" cy="421809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11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F625-B748-4EB1-B117-34FA897E6447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11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1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タイトル 1"/>
          <p:cNvSpPr>
            <a:spLocks noGrp="1"/>
          </p:cNvSpPr>
          <p:nvPr>
            <p:ph type="title"/>
          </p:nvPr>
        </p:nvSpPr>
        <p:spPr>
          <a:xfrm>
            <a:off x="146407" y="19414"/>
            <a:ext cx="8229600" cy="4098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4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47344"/>
            <a:ext cx="8229600" cy="356778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4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93A028E-892D-40EB-B820-5BB7DCC09A67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5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5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タイトル 1"/>
          <p:cNvSpPr>
            <a:spLocks noGrp="1"/>
          </p:cNvSpPr>
          <p:nvPr>
            <p:ph type="title"/>
          </p:nvPr>
        </p:nvSpPr>
        <p:spPr>
          <a:xfrm>
            <a:off x="457200" y="2217500"/>
            <a:ext cx="8229600" cy="484583"/>
          </a:xfrm>
        </p:spPr>
        <p:txBody>
          <a:bodyPr anchor="t"/>
          <a:lstStyle>
            <a:lvl1pPr algn="ctr">
              <a:defRPr sz="2800" b="1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/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5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3015" y="3018566"/>
            <a:ext cx="8229600" cy="395006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F41D-7A13-4996-AE59-0B465D8270A0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5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58" name="直線 72"/>
          <p:cNvSpPr/>
          <p:nvPr userDrawn="1"/>
        </p:nvSpPr>
        <p:spPr>
          <a:xfrm>
            <a:off x="4569253" y="2861838"/>
            <a:ext cx="847370" cy="0"/>
          </a:xfrm>
          <a:prstGeom prst="line">
            <a:avLst/>
          </a:prstGeom>
          <a:ln w="63500" cap="flat" cmpd="sng" algn="ctr">
            <a:solidFill>
              <a:srgbClr val="E989AF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59" name="直線 73"/>
          <p:cNvSpPr/>
          <p:nvPr userDrawn="1"/>
        </p:nvSpPr>
        <p:spPr>
          <a:xfrm>
            <a:off x="3728139" y="2861838"/>
            <a:ext cx="847370" cy="0"/>
          </a:xfrm>
          <a:prstGeom prst="line">
            <a:avLst/>
          </a:prstGeom>
          <a:ln w="63500" cap="flat" cmpd="sng" algn="ctr">
            <a:solidFill>
              <a:srgbClr val="57AADF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60" name="直線 74"/>
          <p:cNvSpPr/>
          <p:nvPr userDrawn="1"/>
        </p:nvSpPr>
        <p:spPr>
          <a:xfrm>
            <a:off x="2045029" y="2861838"/>
            <a:ext cx="847370" cy="0"/>
          </a:xfrm>
          <a:prstGeom prst="line">
            <a:avLst/>
          </a:prstGeom>
          <a:ln w="63500" cap="flat" cmpd="sng" algn="ctr">
            <a:solidFill>
              <a:srgbClr val="7AC52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61" name="直線 75"/>
          <p:cNvSpPr/>
          <p:nvPr userDrawn="1"/>
        </p:nvSpPr>
        <p:spPr>
          <a:xfrm>
            <a:off x="2881004" y="2861838"/>
            <a:ext cx="847370" cy="0"/>
          </a:xfrm>
          <a:prstGeom prst="line">
            <a:avLst/>
          </a:prstGeom>
          <a:ln w="63500" cap="flat" cmpd="sng" algn="ctr">
            <a:solidFill>
              <a:srgbClr val="EE9B0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62" name="直線 76"/>
          <p:cNvSpPr/>
          <p:nvPr userDrawn="1"/>
        </p:nvSpPr>
        <p:spPr>
          <a:xfrm>
            <a:off x="5414431" y="2861838"/>
            <a:ext cx="847370" cy="0"/>
          </a:xfrm>
          <a:prstGeom prst="line">
            <a:avLst/>
          </a:prstGeom>
          <a:ln w="63500" cap="flat" cmpd="sng" algn="ctr">
            <a:solidFill>
              <a:srgbClr val="7AC522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063" name="直線 77"/>
          <p:cNvSpPr/>
          <p:nvPr userDrawn="1"/>
        </p:nvSpPr>
        <p:spPr>
          <a:xfrm>
            <a:off x="6254974" y="2861838"/>
            <a:ext cx="847370" cy="0"/>
          </a:xfrm>
          <a:prstGeom prst="line">
            <a:avLst/>
          </a:prstGeom>
          <a:ln w="63500" cap="flat" cmpd="sng" algn="ctr">
            <a:solidFill>
              <a:srgbClr val="EE9B0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66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47346"/>
            <a:ext cx="3970784" cy="35303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67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0012" y="1447346"/>
            <a:ext cx="4006788" cy="353039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68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D74E9-B952-486F-A7FC-A5B76F143706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69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0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7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3970784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3970784" cy="31653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7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716016" y="1279261"/>
            <a:ext cx="3970784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6016" y="1812396"/>
            <a:ext cx="3970784" cy="31653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7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24D55-1E7E-41A8-B584-EDFEB770DD7E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7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82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D29D0-886C-4187-A6D0-3FF25B3069D8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83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4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D4470-0668-413F-89A7-F0161F1150AC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87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8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タイトル 1"/>
          <p:cNvSpPr>
            <a:spLocks noGrp="1"/>
          </p:cNvSpPr>
          <p:nvPr>
            <p:ph type="title"/>
          </p:nvPr>
        </p:nvSpPr>
        <p:spPr>
          <a:xfrm>
            <a:off x="457202" y="878152"/>
            <a:ext cx="3008313" cy="968376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35896" y="878152"/>
            <a:ext cx="4727438" cy="4051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92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2017441"/>
            <a:ext cx="3008312" cy="29598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93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3A0B-9289-4DE5-9CDE-D85D6305DFFC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94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5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タイトル 1"/>
          <p:cNvSpPr>
            <a:spLocks noGrp="1"/>
          </p:cNvSpPr>
          <p:nvPr>
            <p:ph type="title"/>
          </p:nvPr>
        </p:nvSpPr>
        <p:spPr>
          <a:xfrm>
            <a:off x="1792288" y="3907617"/>
            <a:ext cx="5486400" cy="472282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98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97522"/>
            <a:ext cx="5486400" cy="31288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1099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417674"/>
            <a:ext cx="5486400" cy="56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100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76F98-20CB-4074-B64E-CBE6D05A18C1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101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02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image" Target="../media/image1.png" /><Relationship Id="rId1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19772" y="5408662"/>
            <a:ext cx="410445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46407" y="17161"/>
            <a:ext cx="8229600" cy="409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447344"/>
            <a:ext cx="8229600" cy="3567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6pPr>
            <a:lvl7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7pPr>
            <a:lvl8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8pPr>
            <a:lvl9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102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5408662"/>
            <a:ext cx="1882552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fld id="{03F69A59-5B15-4CBD-85F8-BAB9F205FFA3}" type="datetime1">
              <a:rPr kumimoji="1" lang="ja-JP" altLang="en-US" smtClean="0"/>
              <a:t>2025/5/12</a:t>
            </a:fld>
            <a:endParaRPr kumimoji="1" lang="ja-JP" altLang="en-US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483385" y="5410730"/>
            <a:ext cx="660615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030" name="直線 62"/>
          <p:cNvSpPr/>
          <p:nvPr userDrawn="1"/>
        </p:nvSpPr>
        <p:spPr>
          <a:xfrm>
            <a:off x="120894" y="459789"/>
            <a:ext cx="8841941" cy="0"/>
          </a:xfrm>
          <a:prstGeom prst="line">
            <a:avLst/>
          </a:prstGeom>
          <a:ln w="38100" cap="flat" cmpd="sng" algn="ctr"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8000">
                  <a:srgbClr val="BFBFBF"/>
                </a:gs>
                <a:gs pos="100000">
                  <a:srgbClr val="FFFFFF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pic>
        <p:nvPicPr>
          <p:cNvPr id="1031" name="図 1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79674" y="35884"/>
            <a:ext cx="784481" cy="354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84" r:id="rId11"/>
    <p:sldLayoutId id="214748367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b="0" kern="1200">
          <a:solidFill>
            <a:schemeClr val="tx1"/>
          </a:solidFill>
          <a:latin typeface="+mj-ea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ea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28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7pPr>
      <a:lvl8pPr marL="3486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8pPr>
      <a:lvl9pPr marL="3943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image" Target="../media/image3.png" /><Relationship Id="rId2" Type="http://schemas.openxmlformats.org/officeDocument/2006/relationships/slideLayout" Target="../slideLayouts/slideLayout2.xml" /><Relationship Id="rId3" Type="http://schemas.openxmlformats.org/officeDocument/2006/relationships/notesSlide" Target="../notesSlides/notesSlide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32" name="四角形 1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p>
            <a:r>
              <a:rPr kumimoji="1" lang="ja-JP" altLang="en-US"/>
              <a:t>避難行動要支援者の調査について</a:t>
            </a:r>
            <a:endParaRPr kumimoji="1" lang="ja-JP" altLang="en-US"/>
          </a:p>
        </p:txBody>
      </p:sp>
      <p:sp>
        <p:nvSpPr>
          <p:cNvPr id="1133" name="四角形 19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p>
            <a:r>
              <a:rPr kumimoji="1" lang="ja-JP" altLang="en-US"/>
              <a:t>廿日市市健康福祉部健康福祉総務課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35" name="四角形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p>
            <a:r>
              <a:rPr kumimoji="1" lang="ja-JP" altLang="en-US">
                <a:latin typeface="+mj-ea"/>
                <a:ea typeface="+mj-ea"/>
              </a:rPr>
              <a:t>避難行動要支援者の調査について①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136" name="Google Shape;96;p17"/>
          <p:cNvSpPr txBox="1"/>
          <p:nvPr/>
        </p:nvSpPr>
        <p:spPr>
          <a:xfrm>
            <a:off x="158822" y="553174"/>
            <a:ext cx="5931913" cy="4630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【調査内容】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■要支援者名簿への掲載意向や地域への情報提供の同意、不同意の確認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■個別避難計画の作成　等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【対象者】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令和6年度末時点で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要支援者名簿に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掲載され、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地域への情報提供に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同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意している人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要支援者の要件に該当する人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【方法】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■対象者へ調査票を送付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　■問い合わせ対応のため、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コールセンター</a:t>
            </a: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を設置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  <a:cs typeface="+mj-ea"/>
              </a:rPr>
              <a:t>【時期】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u="none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　R7.7</a:t>
            </a:r>
            <a:r>
              <a:rPr lang="ja-JP" altLang="en-US" sz="1400" b="1" u="none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月下旬頃～R8.1月下旬頃 </a:t>
            </a: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u="none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　</a:t>
            </a:r>
            <a:r>
              <a:rPr lang="ja-JP" altLang="en-US" sz="1400" b="1" u="none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※調査データの整理等含む</a:t>
            </a:r>
            <a:endParaRPr lang="ja-JP" altLang="en-US" sz="1400" b="1" u="none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4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ea"/>
              <a:ea typeface="+mn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u="none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　</a:t>
            </a:r>
            <a:endParaRPr lang="ja-JP" altLang="en-US" sz="1400" b="1" u="none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400" b="1" u="none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　</a:t>
            </a:r>
            <a:endParaRPr lang="ja-JP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40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37" name="Google Shape;96;p17"/>
          <p:cNvSpPr txBox="1"/>
          <p:nvPr/>
        </p:nvSpPr>
        <p:spPr>
          <a:xfrm>
            <a:off x="4640035" y="2398274"/>
            <a:ext cx="4503965" cy="469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 避難行動要支援者対象要件（</a:t>
            </a:r>
            <a:r>
              <a:rPr lang="ja-JP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令和</a:t>
            </a:r>
            <a:r>
              <a:rPr lang="ja-JP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７年度</a:t>
            </a:r>
            <a:r>
              <a:rPr lang="ja-JP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～）</a:t>
            </a:r>
            <a:endParaRPr lang="ja-JP" altLang="en-US" sz="1200" b="1" kern="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ea"/>
              <a:ea typeface="+mj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　</a:t>
            </a:r>
            <a:endParaRPr lang="ja-JP" altLang="en-US" sz="1800" b="1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3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2</a:t>
            </a:fld>
            <a:endParaRPr lang="ja-JP" altLang="en-US"/>
          </a:p>
        </p:txBody>
      </p:sp>
      <p:graphicFrame>
        <p:nvGraphicFramePr>
          <p:cNvPr id="1139" name="四角形 38"/>
          <p:cNvGraphicFramePr>
            <a:graphicFrameLocks noGrp="1"/>
          </p:cNvGraphicFramePr>
          <p:nvPr/>
        </p:nvGraphicFramePr>
        <p:xfrm>
          <a:off x="3996000" y="2762457"/>
          <a:ext cx="5039999" cy="2420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5767"/>
                <a:gridCol w="2053830"/>
                <a:gridCol w="2090402"/>
              </a:tblGrid>
              <a:tr h="1912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区分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見直し前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/>
                        <a:t>見直し後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9073"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身体障害者手帳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・視覚</a:t>
                      </a:r>
                      <a:r>
                        <a:rPr kumimoji="1" lang="ja-JP" altLang="en-US" sz="800" dirty="0"/>
                        <a:t>（全ての等級）</a:t>
                      </a:r>
                      <a:r>
                        <a:rPr kumimoji="1" lang="ja-JP" altLang="en-US" sz="800" dirty="0"/>
                        <a:t>　聴覚（全ての等級）</a:t>
                      </a:r>
                      <a:endParaRPr kumimoji="1" lang="ja-JP" altLang="en-US" sz="800" dirty="0"/>
                    </a:p>
                    <a:p>
                      <a:r>
                        <a:rPr kumimoji="1" lang="ja-JP" altLang="en-US" sz="800" dirty="0"/>
                        <a:t>・</a:t>
                      </a:r>
                      <a:r>
                        <a:rPr kumimoji="1" lang="ja-JP" altLang="en-US" sz="800" dirty="0"/>
                        <a:t>肢体</a:t>
                      </a:r>
                      <a:r>
                        <a:rPr kumimoji="1" lang="ja-JP" altLang="en-US" sz="800" dirty="0"/>
                        <a:t>不自由</a:t>
                      </a:r>
                      <a:r>
                        <a:rPr kumimoji="1" lang="ja-JP" altLang="en-US" sz="800" dirty="0"/>
                        <a:t>（</a:t>
                      </a:r>
                      <a:r>
                        <a:rPr kumimoji="1" lang="ja-JP" altLang="en-US" sz="800" dirty="0"/>
                        <a:t>１～３</a:t>
                      </a:r>
                      <a:r>
                        <a:rPr kumimoji="1" lang="ja-JP" altLang="en-US" sz="800" dirty="0"/>
                        <a:t>級</a:t>
                      </a:r>
                      <a:r>
                        <a:rPr kumimoji="1" lang="ja-JP" altLang="en-US" sz="800" dirty="0"/>
                        <a:t>）</a:t>
                      </a:r>
                      <a:endParaRPr kumimoji="1" lang="ja-JP" altLang="en-US" sz="1200" dirty="0"/>
                    </a:p>
                  </a:txBody>
                  <a:tcPr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・視覚（１～２級）　聴覚（１～２級）</a:t>
                      </a:r>
                      <a:endParaRPr kumimoji="1" lang="ja-JP" altLang="en-US" sz="800" dirty="0"/>
                    </a:p>
                    <a:p>
                      <a:r>
                        <a:rPr kumimoji="1" lang="ja-JP" altLang="en-US" sz="800" dirty="0"/>
                        <a:t>・肢体不自由（１～３級）</a:t>
                      </a:r>
                      <a:endParaRPr kumimoji="1" lang="ja-JP" altLang="en-US" sz="800" dirty="0"/>
                    </a:p>
                    <a:p>
                      <a:r>
                        <a:rPr kumimoji="1" lang="ja-JP" altLang="en-US" sz="800" dirty="0"/>
                        <a:t>　</a:t>
                      </a:r>
                      <a:r>
                        <a:rPr kumimoji="1" lang="ja-JP" altLang="en-US" sz="800" dirty="0"/>
                        <a:t>ただし、上肢障害のみの場合は３級を除く</a:t>
                      </a:r>
                      <a:endParaRPr kumimoji="1" lang="ja-JP" altLang="en-US" sz="1200" dirty="0"/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992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知的障害者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療育手帳　マルA、A、マルB、B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療育手帳　マルA、A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255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精神障害者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１級、２級、３級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１級のみ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992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要介護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要介護３、４、５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要介護１～５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A6A6"/>
                    </a:solidFill>
                  </a:tcPr>
                </a:tc>
              </a:tr>
              <a:tr h="25462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高齢者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・７０歳以上の１人暮らし</a:t>
                      </a:r>
                      <a:endParaRPr kumimoji="1" lang="ja-JP" altLang="en-US" sz="800" dirty="0"/>
                    </a:p>
                    <a:p>
                      <a:pPr algn="l"/>
                      <a:r>
                        <a:rPr kumimoji="1" lang="ja-JP" altLang="en-US" sz="800" dirty="0"/>
                        <a:t>・７０歳以上のみの世帯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対象外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992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難病疾病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難病疾病を受けている人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対象外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4626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その他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上記以外の理由で、避難支援が必要と認められる人で支援を希望する人</a:t>
                      </a:r>
                      <a:endParaRPr kumimoji="1" lang="ja-JP" altLang="en-US" sz="1200" dirty="0"/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上記以外の理由で、避難支援が必要と認められる人で支援を希望する人</a:t>
                      </a:r>
                      <a:endParaRPr kumimoji="1" lang="ja-JP" altLang="en-US" sz="1200" dirty="0"/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859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dirty="0"/>
                        <a:t>人数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800" b="1" dirty="0">
                          <a:latin typeface="游ゴシック"/>
                          <a:ea typeface="游ゴシック"/>
                        </a:rPr>
                        <a:t>約２４，０００人</a:t>
                      </a:r>
                      <a:endParaRPr kumimoji="1" lang="ja-JP" altLang="en-US" sz="1200" b="1" dirty="0">
                        <a:latin typeface="游ゴシック"/>
                        <a:ea typeface="游ゴシック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800" b="1" dirty="0">
                          <a:latin typeface="游ゴシック"/>
                          <a:ea typeface="游ゴシック"/>
                        </a:rPr>
                        <a:t>約４，５００人+α</a:t>
                      </a:r>
                      <a:endParaRPr kumimoji="1" lang="ja-JP" altLang="en-US" sz="1200" b="1" dirty="0">
                        <a:latin typeface="游ゴシック"/>
                        <a:ea typeface="游ゴシック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45" name="四角形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p>
            <a:r>
              <a:rPr kumimoji="1" lang="ja-JP" altLang="en-US">
                <a:latin typeface="+mj-ea"/>
                <a:ea typeface="+mj-ea"/>
              </a:rPr>
              <a:t>避難行動要支援者の調査について②</a:t>
            </a:r>
            <a:endParaRPr kumimoji="1" lang="ja-JP" altLang="en-US">
              <a:latin typeface="+mj-ea"/>
              <a:ea typeface="+mj-ea"/>
            </a:endParaRPr>
          </a:p>
        </p:txBody>
      </p:sp>
      <p:graphicFrame>
        <p:nvGraphicFramePr>
          <p:cNvPr id="1146" name="四角形 93"/>
          <p:cNvGraphicFramePr>
            <a:graphicFrameLocks noGrp="1"/>
          </p:cNvGraphicFramePr>
          <p:nvPr/>
        </p:nvGraphicFramePr>
        <p:xfrm>
          <a:off x="126798" y="730496"/>
          <a:ext cx="7798417" cy="3888087"/>
        </p:xfrm>
        <a:graphic>
          <a:graphicData uri="http://schemas.openxmlformats.org/drawingml/2006/table">
            <a:tbl>
              <a:tblPr/>
              <a:tblGrid>
                <a:gridCol w="998575"/>
                <a:gridCol w="266418"/>
                <a:gridCol w="266418"/>
                <a:gridCol w="703312"/>
                <a:gridCol w="727300"/>
                <a:gridCol w="238844"/>
                <a:gridCol w="449021"/>
                <a:gridCol w="542848"/>
                <a:gridCol w="1098185"/>
                <a:gridCol w="1242538"/>
                <a:gridCol w="266418"/>
                <a:gridCol w="998575"/>
              </a:tblGrid>
              <a:tr h="159704"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（見直し前）</a:t>
                      </a:r>
                      <a:br>
                        <a:rPr lang="ja-JP" altLang="en-US" sz="20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1000" b="0">
                          <a:solidFill>
                            <a:srgbClr val="000000"/>
                          </a:solidFill>
                          <a:latin typeface="游ゴシック"/>
                        </a:rPr>
                        <a:t>避難行動要支援者</a:t>
                      </a:r>
                      <a:endParaRPr kumimoji="1" lang="ja-JP" altLang="en-US" sz="1050" b="0" dirty="0"/>
                    </a:p>
                    <a:p>
                      <a:pPr algn="ctr"/>
                      <a:r>
                        <a:rPr lang="ja-JP" altLang="en-US" sz="1000" b="0">
                          <a:solidFill>
                            <a:srgbClr val="000000"/>
                          </a:solidFill>
                          <a:latin typeface="+mn-ea"/>
                        </a:rPr>
                        <a:t>名簿</a:t>
                      </a:r>
                      <a:r>
                        <a:rPr lang="ja-JP" altLang="en-US" sz="1000" b="0">
                          <a:solidFill>
                            <a:srgbClr val="000000"/>
                          </a:solidFill>
                          <a:latin typeface="+mn-ea"/>
                        </a:rPr>
                        <a:t>掲載者数</a:t>
                      </a:r>
                      <a:endParaRPr lang="ja-JP" altLang="en-US" sz="1050" b="0">
                        <a:solidFill>
                          <a:srgbClr val="000000"/>
                        </a:solidFill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800" b="1">
                          <a:solidFill>
                            <a:srgbClr val="000000"/>
                          </a:solidFill>
                          <a:latin typeface="游ゴシック"/>
                        </a:rPr>
                        <a:t>※令和7年3月末時点</a:t>
                      </a:r>
                      <a:endParaRPr lang="ja-JP" altLang="en-US" sz="800" b="1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+mn-ea"/>
                        </a:rPr>
                        <a:t>（見直し後）</a:t>
                      </a:r>
                      <a:endParaRPr kumimoji="1" lang="ja-JP" altLang="en-US" sz="900" dirty="0"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避難行動要支援者</a:t>
                      </a:r>
                      <a:endParaRPr kumimoji="1" lang="ja-JP" altLang="en-US" sz="900" b="0" dirty="0"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名簿</a:t>
                      </a:r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掲載者数</a:t>
                      </a:r>
                      <a:endParaRPr lang="ja-JP" altLang="en-US" sz="900" b="0">
                        <a:solidFill>
                          <a:srgbClr val="000000"/>
                        </a:solidFill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800" b="1">
                          <a:solidFill>
                            <a:srgbClr val="000000"/>
                          </a:solidFill>
                          <a:latin typeface="+mn-ea"/>
                        </a:rPr>
                        <a:t>※令和7年4月1日～</a:t>
                      </a:r>
                      <a:br>
                        <a:rPr lang="ja-JP" altLang="en-US" sz="8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endParaRPr lang="ja-JP" altLang="en-US" sz="800" b="1">
                        <a:solidFill>
                          <a:srgbClr val="000000"/>
                        </a:solidFill>
                        <a:latin typeface="游ゴシック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noFill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調査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避難行動要支援者の調査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2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r"/>
                      <a:endParaRPr kumimoji="1" lang="ja-JP" altLang="en-US" sz="12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/>
                      <a:endParaRPr kumimoji="1" lang="ja-JP" altLang="en-US" sz="12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引き続き</a:t>
                      </a:r>
                      <a:endParaRPr kumimoji="1" lang="ja-JP" altLang="en-US" sz="900" dirty="0"/>
                    </a:p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支援を希望するか</a:t>
                      </a:r>
                      <a:endParaRPr lang="ja-JP" altLang="en-US" sz="900" b="1">
                        <a:solidFill>
                          <a:srgbClr val="000000"/>
                        </a:solidFill>
                        <a:latin typeface="游ゴシック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個別避難計画の作成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地域への情報共有の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同意・不同意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</a:tr>
              <a:tr h="764624">
                <a:tc vMerge="1">
                  <a:txBody>
                    <a:bodyPr/>
                    <a:lstStyle/>
                    <a:p>
                      <a:pPr algn="r"/>
                      <a:endParaRPr kumimoji="1" lang="ja-JP" altLang="en-US" sz="14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vert="eaVert" anchor="ctr" anchorCtr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r"/>
                      <a:endParaRPr kumimoji="1" lang="ja-JP" altLang="en-US" sz="14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内訳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20">
                <a:tc rowSpan="14"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/>
                        <a:t>23,994</a:t>
                      </a:r>
                      <a:endParaRPr kumimoji="1" lang="ja-JP" altLang="en-US" sz="14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対象外</a:t>
                      </a:r>
                      <a:endParaRPr kumimoji="1" lang="ja-JP" altLang="en-US" sz="900" dirty="0"/>
                    </a:p>
                  </a:txBody>
                  <a:tcPr marL="0" marR="0" marT="0" marB="0" vert="eaVert" anchor="ctr" anchorCtr="0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/>
                        <a:t>19,369</a:t>
                      </a:r>
                      <a:endParaRPr kumimoji="1" lang="ja-JP" altLang="en-US" sz="14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同意なし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(未回答含む）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r"/>
                      <a:r>
                        <a:rPr kumimoji="1" lang="ja-JP" altLang="en-US" sz="1200" b="0" dirty="0"/>
                        <a:t>13,984</a:t>
                      </a:r>
                      <a:endParaRPr kumimoji="1" lang="ja-JP" altLang="en-US" sz="12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r"/>
                      <a:endParaRPr kumimoji="1" lang="ja-JP" altLang="en-US" sz="12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游ゴシック"/>
                        </a:rPr>
                        <a:t>しない</a:t>
                      </a:r>
                      <a:endParaRPr kumimoji="1" lang="ja-JP" altLang="en-US" sz="900" b="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―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―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2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81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27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同意あり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（地域に提供している人数）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r"/>
                      <a:r>
                        <a:rPr kumimoji="1" lang="ja-JP" altLang="en-US" sz="1200" dirty="0"/>
                        <a:t>5,385</a:t>
                      </a:r>
                      <a:endParaRPr kumimoji="1" lang="ja-JP" altLang="en-US" sz="12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する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希望しない</a:t>
                      </a:r>
                      <a:endParaRPr kumimoji="1" lang="ja-JP" altLang="en-US" sz="1000" dirty="0"/>
                    </a:p>
                    <a:p>
                      <a:pPr algn="ctr"/>
                      <a:r>
                        <a:rPr lang="ja-JP" altLang="en-US" sz="800" b="0">
                          <a:solidFill>
                            <a:srgbClr val="000000"/>
                          </a:solidFill>
                          <a:latin typeface="游ゴシック"/>
                        </a:rPr>
                        <a:t>※</a:t>
                      </a:r>
                      <a:r>
                        <a:rPr lang="ja-JP" altLang="en-US" sz="800" b="0">
                          <a:solidFill>
                            <a:srgbClr val="000000"/>
                          </a:solidFill>
                          <a:latin typeface="游ゴシック"/>
                        </a:rPr>
                        <a:t>調査</a:t>
                      </a:r>
                      <a:r>
                        <a:rPr lang="ja-JP" altLang="en-US" sz="800" b="0">
                          <a:solidFill>
                            <a:srgbClr val="000000"/>
                          </a:solidFill>
                          <a:latin typeface="游ゴシック"/>
                        </a:rPr>
                        <a:t>回答</a:t>
                      </a:r>
                      <a:r>
                        <a:rPr lang="ja-JP" altLang="en-US" sz="800" b="0">
                          <a:solidFill>
                            <a:srgbClr val="000000"/>
                          </a:solidFill>
                          <a:latin typeface="游ゴシック"/>
                        </a:rPr>
                        <a:t>不要</a:t>
                      </a:r>
                      <a:endParaRPr lang="ja-JP" altLang="en-US" sz="900" b="0">
                        <a:solidFill>
                          <a:srgbClr val="000000"/>
                        </a:solidFill>
                        <a:latin typeface="游ゴシック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</a:tr>
              <a:tr h="9642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希望する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作成する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※まずは本人・家族等で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同</a:t>
                      </a:r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意者名簿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</a:tr>
              <a:tr h="34806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2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5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+mn-ea"/>
                        </a:rPr>
                        <a:t>（見直し後）</a:t>
                      </a:r>
                      <a:endParaRPr kumimoji="1" lang="ja-JP" altLang="en-US" sz="900" dirty="0"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避難行動要支援者</a:t>
                      </a:r>
                      <a:endParaRPr kumimoji="1" lang="ja-JP" altLang="en-US" sz="900" b="0" dirty="0"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名簿</a:t>
                      </a:r>
                      <a:r>
                        <a:rPr lang="ja-JP" altLang="en-US" sz="900" b="0">
                          <a:solidFill>
                            <a:srgbClr val="000000"/>
                          </a:solidFill>
                          <a:latin typeface="+mn-ea"/>
                        </a:rPr>
                        <a:t>掲載者数</a:t>
                      </a:r>
                      <a:endParaRPr lang="ja-JP" altLang="en-US" sz="900" b="0">
                        <a:solidFill>
                          <a:srgbClr val="000000"/>
                        </a:solidFill>
                        <a:latin typeface="+mn-ea"/>
                      </a:endParaRPr>
                    </a:p>
                    <a:p>
                      <a:pPr algn="ctr"/>
                      <a:r>
                        <a:rPr lang="ja-JP" altLang="en-US" sz="800" b="1">
                          <a:solidFill>
                            <a:srgbClr val="000000"/>
                          </a:solidFill>
                          <a:latin typeface="+mn-ea"/>
                        </a:rPr>
                        <a:t>※令和7年4月1日～</a:t>
                      </a:r>
                      <a:endParaRPr kumimoji="1" lang="ja-JP" altLang="en-US" sz="800" dirty="0">
                        <a:latin typeface="+mn-ea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ja-JP" altLang="en-US" sz="600" b="1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調査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避難行動要支援者</a:t>
                      </a:r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の調査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162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内訳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個別避難計画の作成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地域への情報共有の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同意・不同意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CF7"/>
                    </a:solidFill>
                  </a:tcPr>
                </a:tc>
              </a:tr>
              <a:tr h="9642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対象</a:t>
                      </a:r>
                      <a:endParaRPr kumimoji="1" lang="ja-JP" altLang="en-US" sz="900" dirty="0"/>
                    </a:p>
                  </a:txBody>
                  <a:tcPr marL="0" marR="0" marT="0" marB="0" vert="eaVert" anchor="ctr" anchorCtr="0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6A6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r"/>
                      <a:r>
                        <a:rPr kumimoji="1" lang="ja-JP" altLang="en-US" sz="1400" dirty="0"/>
                        <a:t>4,575</a:t>
                      </a:r>
                      <a:endParaRPr kumimoji="1" lang="ja-JP" altLang="en-US" sz="14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同意なし</a:t>
                      </a:r>
                      <a:endParaRPr kumimoji="1" lang="ja-JP" altLang="en-US" sz="900" dirty="0"/>
                    </a:p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(</a:t>
                      </a: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未回答含む)</a:t>
                      </a:r>
                      <a:endParaRPr lang="ja-JP" altLang="en-US" sz="900" b="1">
                        <a:solidFill>
                          <a:srgbClr val="000000"/>
                        </a:solidFill>
                        <a:latin typeface="游ゴシック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r"/>
                      <a:r>
                        <a:rPr kumimoji="1" lang="ja-JP" altLang="en-US" sz="1200" dirty="0"/>
                        <a:t>2,706</a:t>
                      </a:r>
                      <a:endParaRPr kumimoji="1" lang="ja-JP" altLang="en-US" sz="12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する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5" grid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作成する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※まずは本人・家族等で</a:t>
                      </a:r>
                      <a:endParaRPr lang="ja-JP" altLang="en-US" sz="900" b="1">
                        <a:solidFill>
                          <a:srgbClr val="000000"/>
                        </a:solidFill>
                        <a:latin typeface="游ゴシック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5"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kumimoji="1" lang="ja-JP" altLang="en-US" sz="10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不同意者名簿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2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81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72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同意あり</a:t>
                      </a:r>
                      <a:b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</a:br>
                      <a:r>
                        <a:rPr lang="ja-JP" altLang="en-US" sz="900" b="1">
                          <a:solidFill>
                            <a:srgbClr val="000000"/>
                          </a:solidFill>
                          <a:latin typeface="游ゴシック"/>
                        </a:rPr>
                        <a:t>（地域に提供している人数）</a:t>
                      </a:r>
                      <a:endParaRPr kumimoji="1" lang="ja-JP" altLang="en-US" sz="900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r"/>
                      <a:r>
                        <a:rPr kumimoji="1" lang="ja-JP" altLang="en-US" sz="1200" dirty="0"/>
                        <a:t>1,869</a:t>
                      </a:r>
                      <a:endParaRPr kumimoji="1" lang="ja-JP" altLang="en-US" sz="12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r"/>
                      <a:endParaRPr kumimoji="1" lang="ja-JP" altLang="en-US" sz="12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000" b="1">
                          <a:solidFill>
                            <a:srgbClr val="000000"/>
                          </a:solidFill>
                          <a:latin typeface="游ゴシック"/>
                        </a:rPr>
                        <a:t>同意者名簿</a:t>
                      </a:r>
                      <a:endParaRPr kumimoji="1" lang="ja-JP" altLang="en-US" sz="1000" dirty="0"/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E"/>
                    </a:solidFill>
                  </a:tcPr>
                </a:tc>
              </a:tr>
              <a:tr h="28493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600">
                          <a:solidFill>
                            <a:srgbClr val="000000"/>
                          </a:solidFill>
                          <a:latin typeface="游ゴシック"/>
                        </a:rPr>
                        <a:t>　</a:t>
                      </a:r>
                      <a:endParaRPr kumimoji="1" lang="ja-JP" altLang="en-US" dirty="0"/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47" name="図形 94"/>
          <p:cNvSpPr/>
          <p:nvPr/>
        </p:nvSpPr>
        <p:spPr>
          <a:xfrm rot="19020000">
            <a:off x="8087958" y="2619856"/>
            <a:ext cx="288290" cy="400050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/>
          <a:lstStyle/>
          <a:p>
            <a:endParaRPr kumimoji="1" lang="ja-JP" altLang="en-US"/>
          </a:p>
        </p:txBody>
      </p:sp>
      <p:sp>
        <p:nvSpPr>
          <p:cNvPr id="1148" name="図形 95"/>
          <p:cNvSpPr/>
          <p:nvPr/>
        </p:nvSpPr>
        <p:spPr>
          <a:xfrm rot="12600000">
            <a:off x="8101793" y="3741280"/>
            <a:ext cx="288290" cy="400050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clip" horzOverflow="clip"/>
          <a:lstStyle/>
          <a:p>
            <a:endParaRPr kumimoji="1" lang="ja-JP" altLang="en-US"/>
          </a:p>
        </p:txBody>
      </p:sp>
      <p:sp>
        <p:nvSpPr>
          <p:cNvPr id="1149" name="テキスト 96"/>
          <p:cNvSpPr txBox="1"/>
          <p:nvPr/>
        </p:nvSpPr>
        <p:spPr>
          <a:xfrm>
            <a:off x="7974798" y="3046670"/>
            <a:ext cx="1113215" cy="610830"/>
          </a:xfrm>
          <a:prstGeom prst="rect">
            <a:avLst/>
          </a:prstGeom>
          <a:solidFill>
            <a:srgbClr val="FFE69A"/>
          </a:solidFill>
          <a:ln w="9525" cmpd="sng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dk1"/>
          </a:fontRef>
        </p:style>
        <p:txBody>
          <a:bodyPr vertOverflow="clip" horzOverflow="clip" anchor="ctr" anchorCtr="1"/>
          <a:lstStyle/>
          <a:p>
            <a:pPr algn="ctr"/>
            <a:r>
              <a:rPr kumimoji="1" lang="ja-JP" altLang="en-US" sz="1200" b="1">
                <a:latin typeface="游ゴシック"/>
                <a:ea typeface="游ゴシック"/>
              </a:rPr>
              <a:t>避難行動</a:t>
            </a:r>
            <a:endParaRPr kumimoji="1" lang="ja-JP" altLang="en-US" sz="1200" b="1">
              <a:latin typeface="游ゴシック"/>
              <a:ea typeface="游ゴシック"/>
            </a:endParaRPr>
          </a:p>
          <a:p>
            <a:pPr algn="ctr"/>
            <a:r>
              <a:rPr kumimoji="1" lang="ja-JP" altLang="en-US" sz="1200" b="1">
                <a:latin typeface="游ゴシック"/>
                <a:ea typeface="游ゴシック"/>
              </a:rPr>
              <a:t>要支援者名簿</a:t>
            </a:r>
            <a:endParaRPr kumimoji="1" lang="ja-JP" altLang="en-US" sz="1400" b="1">
              <a:latin typeface="游ゴシック"/>
              <a:ea typeface="游ゴシック"/>
            </a:endParaRPr>
          </a:p>
        </p:txBody>
      </p:sp>
      <p:sp>
        <p:nvSpPr>
          <p:cNvPr id="1150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56" name="四角形 27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p>
            <a:r>
              <a:rPr kumimoji="1" lang="ja-JP" altLang="en-US">
                <a:latin typeface="+mj-ea"/>
                <a:ea typeface="+mj-ea"/>
              </a:rPr>
              <a:t>避難行動要支援者の調査について③</a:t>
            </a:r>
            <a:endParaRPr kumimoji="1" lang="ja-JP" altLang="en-US"/>
          </a:p>
        </p:txBody>
      </p:sp>
      <p:graphicFrame>
        <p:nvGraphicFramePr>
          <p:cNvPr id="1157" name="四角形 274"/>
          <p:cNvGraphicFramePr>
            <a:graphicFrameLocks noGrp="1"/>
          </p:cNvGraphicFramePr>
          <p:nvPr>
            <p:ph idx="1"/>
          </p:nvPr>
        </p:nvGraphicFramePr>
        <p:xfrm>
          <a:off x="900001" y="629778"/>
          <a:ext cx="5255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695"/>
                <a:gridCol w="37103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期間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/>
                        <a:t>内容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７月下旬頃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調査票発送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８月～１１月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調査票受付、名簿作成等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１１月～R8.1月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調査データの作成、調査票の返送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58" name="テキスト 116"/>
          <p:cNvSpPr txBox="1"/>
          <p:nvPr/>
        </p:nvSpPr>
        <p:spPr>
          <a:xfrm>
            <a:off x="655565" y="2113138"/>
            <a:ext cx="7338535" cy="1814989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kumimoji="1" lang="ja-JP" altLang="en-US" sz="1600" b="0">
                <a:solidFill>
                  <a:schemeClr val="tx1"/>
                </a:solidFill>
              </a:rPr>
              <a:t>■調査票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　・避難行動要支援者名簿への掲載意向（同意・不同意）確認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　・本人、家族等による個別</a:t>
            </a:r>
            <a:r>
              <a:rPr kumimoji="1" lang="ja-JP" altLang="en-US" sz="1600" b="0">
                <a:solidFill>
                  <a:schemeClr val="tx1"/>
                </a:solidFill>
              </a:rPr>
              <a:t>避難計画「</a:t>
            </a:r>
            <a:r>
              <a:rPr kumimoji="1" lang="ja-JP" altLang="en-US" sz="1600" b="0">
                <a:solidFill>
                  <a:schemeClr val="tx1"/>
                </a:solidFill>
              </a:rPr>
              <a:t>（仮称）</a:t>
            </a:r>
            <a:r>
              <a:rPr kumimoji="1" lang="ja-JP" altLang="en-US" sz="1600" b="0">
                <a:solidFill>
                  <a:schemeClr val="tx1"/>
                </a:solidFill>
              </a:rPr>
              <a:t>わたしの避難プラン」の作成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■調査結果のデータ化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■調査結果から</a:t>
            </a:r>
            <a:r>
              <a:rPr kumimoji="1" lang="ja-JP" altLang="en-US" sz="1600" b="0">
                <a:solidFill>
                  <a:schemeClr val="tx1"/>
                </a:solidFill>
              </a:rPr>
              <a:t>、</a:t>
            </a:r>
            <a:r>
              <a:rPr kumimoji="1" lang="ja-JP" altLang="en-US" sz="1600" b="0">
                <a:solidFill>
                  <a:schemeClr val="tx1"/>
                </a:solidFill>
              </a:rPr>
              <a:t>新たに避難行動要支援者</a:t>
            </a:r>
            <a:r>
              <a:rPr kumimoji="1" lang="ja-JP" altLang="en-US" sz="1600" b="0">
                <a:solidFill>
                  <a:schemeClr val="tx1"/>
                </a:solidFill>
              </a:rPr>
              <a:t>名簿（同意・不同意）</a:t>
            </a:r>
            <a:r>
              <a:rPr kumimoji="1" lang="ja-JP" altLang="en-US" sz="1600" b="0">
                <a:solidFill>
                  <a:schemeClr val="tx1"/>
                </a:solidFill>
              </a:rPr>
              <a:t>を</a:t>
            </a:r>
            <a:r>
              <a:rPr kumimoji="1" lang="ja-JP" altLang="en-US" sz="1600" b="0">
                <a:solidFill>
                  <a:schemeClr val="tx1"/>
                </a:solidFill>
              </a:rPr>
              <a:t>作成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■今後の</a:t>
            </a:r>
            <a:r>
              <a:rPr kumimoji="1" lang="ja-JP" altLang="en-US" sz="1600" b="0">
                <a:solidFill>
                  <a:schemeClr val="tx1"/>
                </a:solidFill>
              </a:rPr>
              <a:t>制度</a:t>
            </a:r>
            <a:r>
              <a:rPr kumimoji="1" lang="ja-JP" altLang="en-US" sz="1600" b="0">
                <a:solidFill>
                  <a:schemeClr val="tx1"/>
                </a:solidFill>
              </a:rPr>
              <a:t>運用の検討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　・新たな名簿</a:t>
            </a:r>
            <a:r>
              <a:rPr kumimoji="1" lang="ja-JP" altLang="en-US" sz="1600" b="0">
                <a:solidFill>
                  <a:schemeClr val="tx1"/>
                </a:solidFill>
              </a:rPr>
              <a:t>、個別避難計画の管理・更新についてなど、今後の運用方法を検討</a:t>
            </a:r>
            <a:endParaRPr kumimoji="1" lang="ja-JP" altLang="en-US" sz="1600" b="0">
              <a:solidFill>
                <a:schemeClr val="tx1"/>
              </a:solidFill>
            </a:endParaRPr>
          </a:p>
        </p:txBody>
      </p:sp>
      <p:sp>
        <p:nvSpPr>
          <p:cNvPr id="1159" name="図形 134"/>
          <p:cNvSpPr/>
          <p:nvPr/>
        </p:nvSpPr>
        <p:spPr>
          <a:xfrm>
            <a:off x="6221702" y="994428"/>
            <a:ext cx="215211" cy="720000"/>
          </a:xfrm>
          <a:prstGeom prst="rightBrace">
            <a:avLst>
              <a:gd name="adj1" fmla="val 8333"/>
              <a:gd name="adj2" fmla="val 48624"/>
            </a:avLst>
          </a:prstGeom>
          <a:ln w="190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60" name="テキスト 135"/>
          <p:cNvSpPr txBox="1"/>
          <p:nvPr/>
        </p:nvSpPr>
        <p:spPr>
          <a:xfrm>
            <a:off x="6496921" y="1187238"/>
            <a:ext cx="1879087" cy="368439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/>
              <a:t>コールセンター設置</a:t>
            </a:r>
            <a:endParaRPr lang="ja-JP" altLang="en-US"/>
          </a:p>
        </p:txBody>
      </p:sp>
      <p:sp>
        <p:nvSpPr>
          <p:cNvPr id="116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1162" name="テキスト 38"/>
          <p:cNvSpPr txBox="1"/>
          <p:nvPr/>
        </p:nvSpPr>
        <p:spPr>
          <a:xfrm>
            <a:off x="655565" y="3928127"/>
            <a:ext cx="7888767" cy="206121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kumimoji="1" lang="ja-JP" altLang="en-US" sz="1600" b="1" u="sng">
                <a:solidFill>
                  <a:srgbClr val="FF0000"/>
                </a:solidFill>
              </a:rPr>
              <a:t>ケアマネの皆さんにお願いしたいこと</a:t>
            </a:r>
            <a:endParaRPr kumimoji="1" lang="ja-JP" altLang="en-US" sz="1600" b="1" u="sng">
              <a:solidFill>
                <a:srgbClr val="FF0000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■本人から調査について、聞かれたら調査に係るコールセンターを設置しますので、コールセンター　　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　</a:t>
            </a:r>
            <a:r>
              <a:rPr kumimoji="1" lang="ja-JP" altLang="en-US" sz="1600" b="0">
                <a:solidFill>
                  <a:schemeClr val="tx1"/>
                </a:solidFill>
              </a:rPr>
              <a:t>に問い合せてもらうようご案内ください。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</a:t>
            </a:r>
            <a:r>
              <a:rPr kumimoji="1" lang="ja-JP" altLang="en-US" sz="1600" b="0">
                <a:solidFill>
                  <a:schemeClr val="tx1"/>
                </a:solidFill>
              </a:rPr>
              <a:t>調査票が</a:t>
            </a:r>
            <a:r>
              <a:rPr kumimoji="1" lang="ja-JP" altLang="en-US" sz="1600" b="0">
                <a:solidFill>
                  <a:schemeClr val="tx1"/>
                </a:solidFill>
              </a:rPr>
              <a:t>届いているか</a:t>
            </a:r>
            <a:r>
              <a:rPr kumimoji="1" lang="ja-JP" altLang="en-US" sz="1600" b="0">
                <a:solidFill>
                  <a:schemeClr val="tx1"/>
                </a:solidFill>
              </a:rPr>
              <a:t>気に掛けていただき</a:t>
            </a:r>
            <a:r>
              <a:rPr kumimoji="1" lang="ja-JP" altLang="en-US" sz="1600" b="0">
                <a:solidFill>
                  <a:schemeClr val="tx1"/>
                </a:solidFill>
              </a:rPr>
              <a:t>、調査票の作成について、</a:t>
            </a:r>
            <a:r>
              <a:rPr kumimoji="1" lang="ja-JP" altLang="en-US" sz="1600" b="0">
                <a:solidFill>
                  <a:schemeClr val="tx1"/>
                </a:solidFill>
              </a:rPr>
              <a:t>ご家族等と話し合ってもらうよう促してください。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r>
              <a:rPr kumimoji="1" lang="ja-JP" altLang="en-US" sz="1600" b="0">
                <a:solidFill>
                  <a:schemeClr val="tx1"/>
                </a:solidFill>
              </a:rPr>
              <a:t>■本人やご家族等による</a:t>
            </a:r>
            <a:r>
              <a:rPr kumimoji="1" lang="ja-JP" altLang="en-US" sz="1600" b="0">
                <a:solidFill>
                  <a:schemeClr val="tx1"/>
                </a:solidFill>
              </a:rPr>
              <a:t>調査票の記入が難しい場合は可能な範囲で調査票への記入</a:t>
            </a:r>
            <a:r>
              <a:rPr kumimoji="1" lang="ja-JP" altLang="en-US" sz="1600" b="0">
                <a:solidFill>
                  <a:schemeClr val="tx1"/>
                </a:solidFill>
              </a:rPr>
              <a:t>補助をして頂ければ大変助かります。（難しいところは空欄のまま返送してください。）</a:t>
            </a:r>
            <a:endParaRPr kumimoji="1" lang="ja-JP" altLang="en-US" sz="1600" b="0">
              <a:solidFill>
                <a:schemeClr val="tx1"/>
              </a:solidFill>
            </a:endParaRPr>
          </a:p>
          <a:p>
            <a:endParaRPr kumimoji="1" lang="ja-JP" altLang="en-US" sz="1600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68" name="四角形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p>
            <a:r>
              <a:rPr kumimoji="1" lang="ja-JP" altLang="en-US"/>
              <a:t>おわりに</a:t>
            </a:r>
            <a:endParaRPr kumimoji="1" lang="ja-JP" altLang="en-US"/>
          </a:p>
        </p:txBody>
      </p:sp>
      <p:sp>
        <p:nvSpPr>
          <p:cNvPr id="1169" name="四角形 78"/>
          <p:cNvSpPr/>
          <p:nvPr/>
        </p:nvSpPr>
        <p:spPr>
          <a:xfrm>
            <a:off x="251906" y="936796"/>
            <a:ext cx="3816619" cy="4317719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 sz="3200" b="1">
                <a:solidFill>
                  <a:schemeClr val="bg1"/>
                </a:solidFill>
                <a:latin typeface="HG丸ｺﾞｼｯｸM-PRO"/>
                <a:ea typeface="HG丸ｺﾞｼｯｸM-PRO"/>
                <a:sym typeface="+mn-ea"/>
              </a:rPr>
              <a:t>住んでいる</a:t>
            </a:r>
            <a:endParaRPr lang="ja-JP" altLang="en-US" sz="3200" b="1">
              <a:solidFill>
                <a:schemeClr val="bg1"/>
              </a:solidFill>
              <a:latin typeface="HG丸ｺﾞｼｯｸM-PRO"/>
              <a:ea typeface="HG丸ｺﾞｼｯｸM-PRO"/>
              <a:sym typeface="+mn-ea"/>
            </a:endParaRPr>
          </a:p>
          <a:p>
            <a:pPr algn="ctr">
              <a:defRPr lang="ja-JP" altLang="en-US"/>
            </a:pPr>
            <a:r>
              <a:rPr lang="ja-JP" altLang="en-US" sz="3200" b="1">
                <a:solidFill>
                  <a:schemeClr val="bg1"/>
                </a:solidFill>
                <a:latin typeface="HG丸ｺﾞｼｯｸM-PRO"/>
                <a:ea typeface="HG丸ｺﾞｼｯｸM-PRO"/>
                <a:sym typeface="+mn-ea"/>
              </a:rPr>
              <a:t>地域の中から</a:t>
            </a:r>
            <a:endParaRPr lang="ja-JP" altLang="en-US" sz="3200" b="1">
              <a:solidFill>
                <a:schemeClr val="bg1"/>
              </a:solidFill>
              <a:latin typeface="HG丸ｺﾞｼｯｸM-PRO"/>
              <a:ea typeface="HG丸ｺﾞｼｯｸM-PRO"/>
              <a:sym typeface="+mn-ea"/>
            </a:endParaRPr>
          </a:p>
          <a:p>
            <a:pPr algn="ctr">
              <a:defRPr lang="ja-JP" altLang="en-US"/>
            </a:pPr>
            <a:r>
              <a:rPr lang="ja-JP" altLang="en-US" sz="3200" b="1">
                <a:solidFill>
                  <a:schemeClr val="bg1"/>
                </a:solidFill>
                <a:latin typeface="HG丸ｺﾞｼｯｸM-PRO"/>
                <a:ea typeface="HG丸ｺﾞｼｯｸM-PRO"/>
                <a:sym typeface="+mn-ea"/>
              </a:rPr>
              <a:t>  災害による</a:t>
            </a:r>
            <a:endParaRPr lang="ja-JP" altLang="en-US" sz="3200" b="1">
              <a:solidFill>
                <a:schemeClr val="bg1"/>
              </a:solidFill>
              <a:latin typeface="HG丸ｺﾞｼｯｸM-PRO"/>
              <a:ea typeface="HG丸ｺﾞｼｯｸM-PRO"/>
              <a:sym typeface="+mn-ea"/>
            </a:endParaRPr>
          </a:p>
          <a:p>
            <a:pPr algn="ctr">
              <a:defRPr lang="ja-JP" altLang="en-US"/>
            </a:pPr>
            <a:r>
              <a:rPr lang="ja-JP" altLang="en-US" sz="3200" b="1">
                <a:solidFill>
                  <a:schemeClr val="bg1"/>
                </a:solidFill>
                <a:latin typeface="HG丸ｺﾞｼｯｸM-PRO"/>
                <a:ea typeface="HG丸ｺﾞｼｯｸM-PRO"/>
                <a:sym typeface="+mn-ea"/>
              </a:rPr>
              <a:t>犠牲者を出さない</a:t>
            </a:r>
            <a:endParaRPr lang="ja-JP" altLang="en-US" sz="3200" b="1">
              <a:solidFill>
                <a:schemeClr val="bg1"/>
              </a:solidFill>
              <a:latin typeface="HG丸ｺﾞｼｯｸM-PRO"/>
              <a:ea typeface="HG丸ｺﾞｼｯｸM-PRO"/>
              <a:sym typeface="+mn-ea"/>
            </a:endParaRPr>
          </a:p>
        </p:txBody>
      </p:sp>
      <p:grpSp>
        <p:nvGrpSpPr>
          <p:cNvPr id="1170" name="Google Shape;708;p47"/>
          <p:cNvGrpSpPr/>
          <p:nvPr/>
        </p:nvGrpSpPr>
        <p:grpSpPr>
          <a:xfrm>
            <a:off x="469755" y="1108440"/>
            <a:ext cx="790245" cy="1269060"/>
            <a:chOff x="3984000" y="1594200"/>
            <a:chExt cx="357800" cy="506800"/>
          </a:xfrm>
        </p:grpSpPr>
        <p:sp>
          <p:nvSpPr>
            <p:cNvPr id="1171" name="Google Shape;709;p47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72" name="Google Shape;710;p47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173" name="Google Shape;96;p17"/>
          <p:cNvSpPr txBox="1"/>
          <p:nvPr/>
        </p:nvSpPr>
        <p:spPr>
          <a:xfrm>
            <a:off x="4209433" y="938734"/>
            <a:ext cx="4898410" cy="2114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□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●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○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roid Serif"/>
              <a:buChar char="■"/>
              <a:defRPr sz="2400" b="0" i="0" u="none" strike="noStrike" cap="none">
                <a:solidFill>
                  <a:schemeClr val="dk1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【お問い合わせ先】</a:t>
            </a: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　</a:t>
            </a:r>
            <a:endParaRPr lang="ja-JP" altLang="en-US" sz="1600" b="1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廿日市市</a:t>
            </a: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健康福祉総務課福祉企画係</a:t>
            </a:r>
            <a:endParaRPr lang="ja-JP" altLang="en-US" sz="1600" b="1" kern="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ea"/>
              <a:ea typeface="+mj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電   話：0829-30-9150</a:t>
            </a:r>
            <a:endParaRPr lang="ja-JP" altLang="en-US"/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6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ＦＡＸ：0829-20-1611</a:t>
            </a:r>
            <a:endParaRPr lang="ja-JP" altLang="en-US"/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400" b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  <a:cs typeface="+mj-ea"/>
              </a:rPr>
              <a:t>メールアドレス：kenkofukushi@city.hatsukaichi.lg.jp</a:t>
            </a:r>
            <a:endParaRPr lang="ja-JP" altLang="en-US" sz="1600" b="1" kern="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ea"/>
              <a:ea typeface="+mj-ea"/>
              <a:cs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ja-JP" altLang="en-US" sz="1600">
                <a:latin typeface="+mj-ea"/>
                <a:ea typeface="+mj-ea"/>
              </a:rPr>
              <a:t>　</a:t>
            </a:r>
            <a:endParaRPr lang="ja-JP" altLang="en-US" sz="1600">
              <a:latin typeface="+mj-ea"/>
              <a:ea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600">
              <a:latin typeface="+mj-ea"/>
              <a:ea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600">
              <a:latin typeface="+mj-ea"/>
              <a:ea typeface="+mj-ea"/>
            </a:endParaRPr>
          </a:p>
          <a:p>
            <a:pPr marL="76200" lvl="0" indent="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ja-JP" altLang="en-US" sz="1600">
              <a:latin typeface="+mj-ea"/>
              <a:ea typeface="+mj-ea"/>
            </a:endParaRPr>
          </a:p>
        </p:txBody>
      </p:sp>
      <p:pic>
        <p:nvPicPr>
          <p:cNvPr id="1174" name="図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4000" y="3515182"/>
            <a:ext cx="2904123" cy="1742318"/>
          </a:xfrm>
          <a:prstGeom prst="rect">
            <a:avLst/>
          </a:prstGeom>
        </p:spPr>
      </p:pic>
      <p:sp>
        <p:nvSpPr>
          <p:cNvPr id="117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/>
            <a:fld id="{2C9400E4-C46D-48FA-AEA0-ED136F70A0E5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宮島訪問税準備室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Application>JUST Focus</Application>
  <AppVersion>4.1.7</AppVersion>
  <PresentationFormat>ユーザー設定</PresentationFormat>
  <Slides>5</Slides>
  <Notes>4</Note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Kodama Tsuyoki</dc:creator>
  <cp:lastModifiedBy>Yamamoto Yu 2376</cp:lastModifiedBy>
  <dcterms:created xsi:type="dcterms:W3CDTF">2021-11-17T01:14:32Z</dcterms:created>
  <dcterms:modified xsi:type="dcterms:W3CDTF">2025-06-25T08:03:14Z</dcterms:modified>
  <cp:revision>81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