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av" ContentType="audio/wav"/>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2"/>
    <p:sldMasterId id="2147483770" r:id="rId3"/>
  </p:sldMasterIdLst>
  <p:notesMasterIdLst>
    <p:notesMasterId r:id="rId4"/>
  </p:notesMasterIdLst>
  <p:sldIdLst>
    <p:sldId id="256" r:id="rId5"/>
    <p:sldId id="258" r:id="rId6"/>
    <p:sldId id="267" r:id="rId7"/>
    <p:sldId id="266" r:id="rId8"/>
    <p:sldId id="269" r:id="rId9"/>
    <p:sldId id="277" r:id="rId10"/>
    <p:sldId id="264" r:id="rId11"/>
  </p:sldIdLst>
  <p:sldSz cx="18288000" cy="10287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restored">
    <p:restoredLeft sz="3616"/>
    <p:restoredTop sz="75088"/>
  </p:normalViewPr>
  <p:slideViewPr>
    <p:cSldViewPr>
      <p:cViewPr varScale="0">
        <p:scale>
          <a:sx n="60" d="100"/>
          <a:sy n="60" d="100"/>
        </p:scale>
        <p:origin x="-202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slideMaster" Target="slideMasters/slideMaster2.xml" /><Relationship Id="rId4" Type="http://schemas.openxmlformats.org/officeDocument/2006/relationships/notesMaster" Target="notesMasters/notes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presProps" Target="presProps.xml" /><Relationship Id="rId13" Type="http://schemas.openxmlformats.org/officeDocument/2006/relationships/viewProps" Target="viewProps.xml" /><Relationship Id="rId14" Type="http://schemas.openxmlformats.org/officeDocument/2006/relationships/tableStyles" Target="tableStyles.xml" /></Relationships>
</file>

<file path=ppt/notesMasters/_rels/notesMaster1.xml.rels><?xml version="1.0" encoding="UTF-8"?><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1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111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D06EA9-14B5-4F31-95CC-6AD91D20700D}" type="datetimeFigureOut">
              <a:rPr kumimoji="1" lang="ja-JP" altLang="en-US" smtClean="0"/>
              <a:t>2015/2/5</a:t>
            </a:fld>
            <a:endParaRPr kumimoji="1" lang="ja-JP" altLang="en-US"/>
          </a:p>
        </p:txBody>
      </p:sp>
      <p:sp>
        <p:nvSpPr>
          <p:cNvPr id="111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111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11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111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26" name="四角形 56"/>
          <p:cNvSpPr>
            <a:spLocks noGrp="1" noRot="1" noChangeAspect="1"/>
          </p:cNvSpPr>
          <p:nvPr>
            <p:ph type="sldImg" idx="2"/>
          </p:nvPr>
        </p:nvSpPr>
        <p:spPr>
          <a:prstGeom prst="rect">
            <a:avLst/>
          </a:prstGeom>
        </p:spPr>
        <p:txBody>
          <a:bodyPr/>
          <a:p>
            <a:endParaRPr kumimoji="1" lang="ja-JP" altLang="en-US"/>
          </a:p>
        </p:txBody>
      </p:sp>
      <p:sp>
        <p:nvSpPr>
          <p:cNvPr id="1127" name="四角形 57"/>
          <p:cNvSpPr>
            <a:spLocks noGrp="1"/>
          </p:cNvSpPr>
          <p:nvPr>
            <p:ph type="body" sz="quarter" idx="3"/>
          </p:nvPr>
        </p:nvSpPr>
        <p:spPr>
          <a:prstGeom prst="rect">
            <a:avLst/>
          </a:prstGeom>
        </p:spPr>
        <p:txBody>
          <a:bodyPr/>
          <a:p>
            <a:endParaRPr kumimoji="1" lang="ja-JP" altLang="en-US"/>
          </a:p>
        </p:txBody>
      </p:sp>
      <p:sp>
        <p:nvSpPr>
          <p:cNvPr id="1128" name="四角形 58"/>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39" name="四角形 59"/>
          <p:cNvSpPr>
            <a:spLocks noGrp="1" noRot="1" noChangeAspect="1"/>
          </p:cNvSpPr>
          <p:nvPr>
            <p:ph type="sldImg" idx="2"/>
          </p:nvPr>
        </p:nvSpPr>
        <p:spPr>
          <a:prstGeom prst="rect">
            <a:avLst/>
          </a:prstGeom>
        </p:spPr>
        <p:txBody>
          <a:bodyPr/>
          <a:p>
            <a:endParaRPr kumimoji="1" lang="ja-JP" altLang="en-US"/>
          </a:p>
        </p:txBody>
      </p:sp>
      <p:sp>
        <p:nvSpPr>
          <p:cNvPr id="1140" name="四角形 60"/>
          <p:cNvSpPr>
            <a:spLocks noGrp="1"/>
          </p:cNvSpPr>
          <p:nvPr>
            <p:ph type="body" sz="quarter" idx="3"/>
          </p:nvPr>
        </p:nvSpPr>
        <p:spPr>
          <a:prstGeom prst="rect">
            <a:avLst/>
          </a:prstGeom>
        </p:spPr>
        <p:txBody>
          <a:bodyPr/>
          <a:p>
            <a:r>
              <a:rPr lang="ja-JP" altLang="en-US"/>
              <a:t>（地域共生社会とは）</a:t>
            </a:r>
            <a:endParaRPr lang="ja-JP" altLang="en-US"/>
          </a:p>
          <a:p>
            <a:r>
              <a:rPr lang="ja-JP" altLang="en-US"/>
              <a:t>制度・分野ごとの 『縦割り 』や「支え手」受けという関係を超て、 地域住民や</a:t>
            </a:r>
            <a:r>
              <a:rPr lang="ja-JP" altLang="en-US"/>
              <a:t>地域の多様な主体が 『我が事 』として参画 し、 人と人、人と資源が世代や分野を超えて</a:t>
            </a:r>
            <a:endParaRPr lang="ja-JP" altLang="en-US"/>
          </a:p>
          <a:p>
            <a:r>
              <a:rPr lang="ja-JP" altLang="en-US"/>
              <a:t>『丸ごと 』つながる ことで、 住民一人ひとりの暮らしと生きがい、地域をともに創っていく 社会</a:t>
            </a:r>
            <a:endParaRPr lang="ja-JP" altLang="en-US"/>
          </a:p>
          <a:p>
            <a:endParaRPr lang="ja-JP" altLang="en-US"/>
          </a:p>
          <a:p>
            <a:r>
              <a:rPr lang="ja-JP" altLang="en-US"/>
              <a:t>⇒「縦割り」という関係を超える</a:t>
            </a:r>
            <a:endParaRPr lang="ja-JP" altLang="en-US"/>
          </a:p>
          <a:p>
            <a:r>
              <a:rPr lang="ja-JP" altLang="en-US"/>
              <a:t>・制度の狭間の問題に対応</a:t>
            </a:r>
            <a:endParaRPr lang="ja-JP" altLang="en-US"/>
          </a:p>
          <a:p>
            <a:r>
              <a:rPr lang="ja-JP" altLang="en-US"/>
              <a:t>・介護、障害、子ども・子育て、生活困窮といった分野がもつそれぞれの専門性をお互いに活用する</a:t>
            </a:r>
            <a:endParaRPr lang="ja-JP" altLang="en-US"/>
          </a:p>
          <a:p>
            <a:r>
              <a:rPr lang="ja-JP" altLang="en-US"/>
              <a:t>・１機関、１個人の対応ではなく、関係機関・関係者のネットワークの中で対応するという発想へ</a:t>
            </a:r>
            <a:endParaRPr lang="ja-JP" altLang="en-US"/>
          </a:p>
          <a:p>
            <a:r>
              <a:rPr lang="ja-JP" altLang="en-US"/>
              <a:t>⇒「支え手」「受け手」という関係を超える</a:t>
            </a:r>
            <a:endParaRPr lang="ja-JP" altLang="en-US"/>
          </a:p>
          <a:p>
            <a:r>
              <a:rPr lang="ja-JP" altLang="en-US"/>
              <a:t>・一方向から双方向の関係性へ</a:t>
            </a:r>
            <a:endParaRPr lang="ja-JP" altLang="en-US"/>
          </a:p>
          <a:p>
            <a:r>
              <a:rPr lang="ja-JP" altLang="en-US"/>
              <a:t>・支える側、支えられる側という固定化された関係から、支え合う関係性へ</a:t>
            </a:r>
            <a:endParaRPr lang="ja-JP" altLang="en-US"/>
          </a:p>
          <a:p>
            <a:r>
              <a:rPr lang="ja-JP" altLang="en-US"/>
              <a:t>⇒「世代や分野」を超える</a:t>
            </a:r>
            <a:endParaRPr lang="ja-JP" altLang="en-US"/>
          </a:p>
          <a:p>
            <a:r>
              <a:rPr lang="ja-JP" altLang="en-US"/>
              <a:t>・世代を問わない対応</a:t>
            </a:r>
            <a:endParaRPr lang="ja-JP" altLang="en-US"/>
          </a:p>
          <a:p>
            <a:r>
              <a:rPr lang="ja-JP" altLang="en-US"/>
              <a:t>・福祉分野とそれ以外の分野で一緒にできることを考える</a:t>
            </a:r>
            <a:endParaRPr lang="ja-JP" altLang="en-US"/>
          </a:p>
          <a:p>
            <a:r>
              <a:rPr lang="ja-JP" altLang="en-US"/>
              <a:t>（例：保健医療、労働、教育、住まい、地域再生、農業・漁業など多様な分野）</a:t>
            </a:r>
            <a:endParaRPr kumimoji="1" lang="ja-JP" altLang="en-US"/>
          </a:p>
        </p:txBody>
      </p:sp>
      <p:sp>
        <p:nvSpPr>
          <p:cNvPr id="1141" name="四角形 61"/>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48" name="四角形 68"/>
          <p:cNvSpPr>
            <a:spLocks noGrp="1" noRot="1" noChangeAspect="1"/>
          </p:cNvSpPr>
          <p:nvPr>
            <p:ph type="sldImg" idx="2"/>
          </p:nvPr>
        </p:nvSpPr>
        <p:spPr>
          <a:prstGeom prst="rect">
            <a:avLst/>
          </a:prstGeom>
        </p:spPr>
        <p:txBody>
          <a:bodyPr/>
          <a:p>
            <a:endParaRPr kumimoji="1" lang="ja-JP" altLang="en-US"/>
          </a:p>
        </p:txBody>
      </p:sp>
      <p:sp>
        <p:nvSpPr>
          <p:cNvPr id="1149" name="四角形 69"/>
          <p:cNvSpPr>
            <a:spLocks noGrp="1"/>
          </p:cNvSpPr>
          <p:nvPr>
            <p:ph type="body" sz="quarter" idx="3"/>
          </p:nvPr>
        </p:nvSpPr>
        <p:spPr>
          <a:prstGeom prst="rect">
            <a:avLst/>
          </a:prstGeom>
        </p:spPr>
        <p:txBody>
          <a:bodyPr/>
          <a:p>
            <a:r>
              <a:rPr lang="ja-JP" altLang="en-US" sz="1600">
                <a:latin typeface="+mn-ea"/>
                <a:ea typeface="+mn-ea"/>
              </a:rPr>
              <a:t>○　かつては、地域の相互扶助や家族同士の助け合いなど、地域・家庭・職場といった人々の生活の様々な場面において、支え合いの機能が存在しました。</a:t>
            </a:r>
            <a:r>
              <a:rPr lang="ja-JP" altLang="en-US" sz="1600">
                <a:latin typeface="+mn-ea"/>
                <a:ea typeface="+mn-ea"/>
              </a:rPr>
              <a:t>しかし、高齢化や人口減少が進み、地域・家庭・職場という人々の生活領域における支え合いの基盤が弱まってきています。</a:t>
            </a:r>
            <a:endParaRPr lang="ja-JP" altLang="en-US" sz="1600">
              <a:latin typeface="+mn-ea"/>
              <a:ea typeface="+mn-ea"/>
            </a:endParaRPr>
          </a:p>
          <a:p>
            <a:r>
              <a:rPr lang="ja-JP" altLang="en-US" sz="1600">
                <a:latin typeface="+mn-ea"/>
                <a:ea typeface="+mn-ea"/>
              </a:rPr>
              <a:t> また、人口減少の波は、多くの地域社会で担い手の減少を招いています。</a:t>
            </a:r>
            <a:endParaRPr lang="ja-JP" altLang="en-US" sz="1600">
              <a:latin typeface="+mn-ea"/>
              <a:ea typeface="+mn-ea"/>
            </a:endParaRPr>
          </a:p>
          <a:p>
            <a:endParaRPr lang="ja-JP" altLang="en-US" sz="1600">
              <a:latin typeface="+mn-ea"/>
              <a:ea typeface="+mn-ea"/>
            </a:endParaRPr>
          </a:p>
          <a:p>
            <a:r>
              <a:rPr lang="ja-JP" altLang="en-US" sz="1600">
                <a:latin typeface="+mn-ea"/>
                <a:ea typeface="+mn-ea"/>
              </a:rPr>
              <a:t>○　社会保障制度は、これまで、社会 の様々な変化が生じる過程において、地域や家庭が果たしてき役割の一部を代替する必要性が高まったことに対応して、高齢者、障害者、子どもなどの対象者ごとに、また、生活に必要な機能ごとに、公的支援制度の整備と公的支援の充実が図られ、人々の暮らしを支えてきました。しかし</a:t>
            </a:r>
            <a:r>
              <a:rPr lang="ja-JP" altLang="en-US" sz="1600">
                <a:latin typeface="+mn-ea"/>
                <a:ea typeface="+mn-ea"/>
              </a:rPr>
              <a:t>昨今、様々な分野の課題が絡み合って複雑化したり、個人や世帯単位で複数分野の課題を抱え、複合的な支援を必要とするといった状況がみられ、対応が困難なケースが浮き彫りとなっています。</a:t>
            </a:r>
            <a:endParaRPr lang="ja-JP" altLang="en-US" sz="1600">
              <a:latin typeface="+mn-ea"/>
              <a:ea typeface="+mn-ea"/>
            </a:endParaRPr>
          </a:p>
          <a:p>
            <a:endParaRPr lang="ja-JP" altLang="en-US" sz="1600">
              <a:latin typeface="+mn-ea"/>
              <a:ea typeface="+mn-ea"/>
            </a:endParaRPr>
          </a:p>
          <a:p>
            <a:r>
              <a:rPr lang="ja-JP" altLang="en-US"/>
              <a:t>○　また、「</a:t>
            </a:r>
            <a:r>
              <a:rPr lang="ja-JP" altLang="en-US" sz="1600">
                <a:latin typeface="+mn-ea"/>
                <a:ea typeface="+mn-ea"/>
              </a:rPr>
              <a:t>頼る人がいない、頼れる人がおらず自ら相談することが困難である状態。「</a:t>
            </a:r>
            <a:r>
              <a:rPr lang="ja-JP" altLang="en-US"/>
              <a:t>社会的孤立」の問題や、公的支援制度が対象としないような身近な</a:t>
            </a:r>
            <a:r>
              <a:rPr lang="ja-JP" altLang="en-US"/>
              <a:t>生活課題、例えば電球の取り換えやごみ出し、買い物や通院のための移動などへの支援の必要</a:t>
            </a:r>
            <a:r>
              <a:rPr lang="ja-JP" altLang="en-US"/>
              <a:t>.性の高まりといった課題が顕在化していたり、</a:t>
            </a:r>
            <a:r>
              <a:rPr lang="ja-JP" altLang="en-US"/>
              <a:t>軽度の認知症や精神障害の疑いがありながらも、制度の受給要件を満たさない「制度の</a:t>
            </a:r>
            <a:r>
              <a:rPr lang="ja-JP" altLang="en-US"/>
              <a:t>狭間」問題も存在している。</a:t>
            </a:r>
            <a:endParaRPr lang="ja-JP" altLang="en-US"/>
          </a:p>
          <a:p>
            <a:r>
              <a:rPr lang="ja-JP" altLang="en-US"/>
              <a:t>こうした課題の多くは、かつては、地域や家族などのつながりの中で対応されてきたが、昨今</a:t>
            </a:r>
            <a:r>
              <a:rPr lang="ja-JP" altLang="en-US"/>
              <a:t>は、その「つながり」が弱まってきたことで表面化している。</a:t>
            </a:r>
            <a:endParaRPr lang="ja-JP" altLang="en-US" sz="1600">
              <a:latin typeface="+mn-ea"/>
              <a:ea typeface="+mn-ea"/>
            </a:endParaRPr>
          </a:p>
          <a:p>
            <a:endParaRPr lang="ja-JP" altLang="en-US"/>
          </a:p>
          <a:p>
            <a:endParaRPr lang="ja-JP" altLang="en-US"/>
          </a:p>
        </p:txBody>
      </p:sp>
      <p:sp>
        <p:nvSpPr>
          <p:cNvPr id="1150" name="四角形 70"/>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55" name="四角形 212"/>
          <p:cNvSpPr>
            <a:spLocks noGrp="1" noRot="1" noChangeAspect="1"/>
          </p:cNvSpPr>
          <p:nvPr>
            <p:ph type="sldImg" idx="2"/>
          </p:nvPr>
        </p:nvSpPr>
        <p:spPr>
          <a:prstGeom prst="rect">
            <a:avLst/>
          </a:prstGeom>
        </p:spPr>
        <p:txBody>
          <a:bodyPr/>
          <a:p>
            <a:endParaRPr kumimoji="1" lang="ja-JP" altLang="en-US"/>
          </a:p>
        </p:txBody>
      </p:sp>
      <p:sp>
        <p:nvSpPr>
          <p:cNvPr id="1156" name="四角形 213"/>
          <p:cNvSpPr>
            <a:spLocks noGrp="1"/>
          </p:cNvSpPr>
          <p:nvPr>
            <p:ph type="body" sz="quarter" idx="3"/>
          </p:nvPr>
        </p:nvSpPr>
        <p:spPr>
          <a:prstGeom prst="rect">
            <a:avLst/>
          </a:prstGeom>
        </p:spPr>
        <p:txBody>
          <a:bodyPr/>
          <a:p>
            <a:endParaRPr kumimoji="1" lang="ja-JP" altLang="en-US"/>
          </a:p>
        </p:txBody>
      </p:sp>
      <p:sp>
        <p:nvSpPr>
          <p:cNvPr id="1157" name="四角形 214"/>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165" name="四角形 68"/>
          <p:cNvSpPr>
            <a:spLocks noGrp="1" noRot="1" noChangeAspect="1"/>
          </p:cNvSpPr>
          <p:nvPr>
            <p:ph type="sldImg" idx="2"/>
          </p:nvPr>
        </p:nvSpPr>
        <p:spPr>
          <a:prstGeom prst="rect">
            <a:avLst/>
          </a:prstGeom>
        </p:spPr>
        <p:txBody>
          <a:bodyPr/>
          <a:p>
            <a:endParaRPr kumimoji="1" lang="ja-JP" altLang="en-US"/>
          </a:p>
        </p:txBody>
      </p:sp>
      <p:sp>
        <p:nvSpPr>
          <p:cNvPr id="1166" name="四角形 69"/>
          <p:cNvSpPr>
            <a:spLocks noGrp="1"/>
          </p:cNvSpPr>
          <p:nvPr>
            <p:ph type="body" sz="quarter" idx="3"/>
          </p:nvPr>
        </p:nvSpPr>
        <p:spPr>
          <a:prstGeom prst="rect">
            <a:avLst/>
          </a:prstGeom>
        </p:spPr>
        <p:txBody>
          <a:bodyPr/>
          <a:p>
            <a:pPr algn="l"/>
            <a:r>
              <a:rPr lang="ja-JP" altLang="en-US"/>
              <a:t>「包括的な支援体制」と「これまでの支援体制」は何が違うのでしょうか。</a:t>
            </a:r>
          </a:p>
          <a:p>
            <a:pPr algn="l"/>
            <a:endParaRPr lang="ja-JP" altLang="en-US"/>
          </a:p>
          <a:p>
            <a:pPr algn="l"/>
            <a:r>
              <a:rPr lang="ja-JP" altLang="en-US"/>
              <a:t>これまでの</a:t>
            </a:r>
            <a:r>
              <a:rPr lang="ja-JP" altLang="en-US"/>
              <a:t>支援体制は、窓口で相談を待つスタンスのため、相談窓口に助けを求められる人には有</a:t>
            </a:r>
            <a:r>
              <a:rPr lang="ja-JP" altLang="en-US"/>
              <a:t>効でしたが、</a:t>
            </a:r>
          </a:p>
          <a:p>
            <a:r>
              <a:rPr lang="ja-JP" altLang="en-US"/>
              <a:t>生活課題を抱えている自覚がない人、あるいは人にうまく頼ることができ</a:t>
            </a:r>
            <a:r>
              <a:rPr lang="ja-JP" altLang="en-US"/>
              <a:t> </a:t>
            </a:r>
            <a:r>
              <a:rPr lang="ja-JP" altLang="en-US"/>
              <a:t>ない人等にとっては、十分な機能を発揮できませんでした。</a:t>
            </a:r>
          </a:p>
          <a:p>
            <a:r>
              <a:rPr lang="ja-JP" altLang="en-US"/>
              <a:t>また、地域においても、住</a:t>
            </a:r>
            <a:r>
              <a:rPr lang="ja-JP" altLang="en-US"/>
              <a:t>民側も気にはなっていても声をかけられなかったり、「課題があるのは本人の責任だ」と</a:t>
            </a:r>
            <a:r>
              <a:rPr lang="ja-JP" altLang="en-US"/>
              <a:t>して、コミュニティから排除するようなこともあります。 </a:t>
            </a:r>
          </a:p>
          <a:p>
            <a:endParaRPr lang="ja-JP" altLang="en-US"/>
          </a:p>
          <a:p>
            <a:r>
              <a:rPr lang="ja-JP" altLang="en-US"/>
              <a:t>「包括的な支援体制」では、地域では、日頃から誰かがつながっていて、互いに気に掛</a:t>
            </a:r>
            <a:r>
              <a:rPr lang="ja-JP" altLang="en-US"/>
              <a:t> </a:t>
            </a:r>
            <a:r>
              <a:rPr lang="ja-JP" altLang="en-US"/>
              <a:t>け合い、ちょっとした助け合いもある、そして、生活課題を抱えても、日頃のつながり</a:t>
            </a:r>
            <a:r>
              <a:rPr lang="ja-JP" altLang="en-US"/>
              <a:t> </a:t>
            </a:r>
          </a:p>
          <a:p>
            <a:r>
              <a:rPr lang="ja-JP" altLang="en-US"/>
              <a:t>で行政への相談につながったり、つながらなくても、誰かが寄り添うことで深刻化を防</a:t>
            </a:r>
            <a:r>
              <a:rPr lang="ja-JP" altLang="en-US"/>
              <a:t> </a:t>
            </a:r>
            <a:r>
              <a:rPr lang="ja-JP" altLang="en-US"/>
              <a:t>ぐといったことが期待されています。</a:t>
            </a:r>
          </a:p>
          <a:p>
            <a:endParaRPr lang="ja-JP" altLang="en-US"/>
          </a:p>
          <a:p>
            <a:r>
              <a:rPr lang="ja-JP" altLang="en-US"/>
              <a:t> 支援関係機関は専門的な支援者として、助けを求められない人を見つけに行き、相談窓</a:t>
            </a:r>
            <a:r>
              <a:rPr lang="ja-JP" altLang="en-US"/>
              <a:t>口では事務所掌に関わらず受け止め、必要に応じて多分野連携を行います。</a:t>
            </a:r>
          </a:p>
          <a:p>
            <a:r>
              <a:rPr lang="ja-JP" altLang="en-US"/>
              <a:t>「制度・事業</a:t>
            </a:r>
            <a:r>
              <a:rPr lang="ja-JP" altLang="en-US"/>
              <a:t>中心」でサービスを“あてがう”のではなく、課題解決型の支援と伴走型の支援</a:t>
            </a:r>
            <a:r>
              <a:rPr lang="ja-JP" altLang="en-US"/>
              <a:t>組み合わせて本人に“寄り添って”いきます。</a:t>
            </a:r>
          </a:p>
          <a:p>
            <a:pPr algn="l"/>
            <a:r>
              <a:rPr lang="ja-JP" altLang="en-US"/>
              <a:t>その時には、本人と地域を切り離すことなく、</a:t>
            </a:r>
            <a:r>
              <a:rPr lang="ja-JP" altLang="en-US"/>
              <a:t> </a:t>
            </a:r>
            <a:r>
              <a:rPr lang="ja-JP" altLang="en-US"/>
              <a:t>何とつながって暮らしているのかを見極めた上で、それを尊重しながら、あるいはつな</a:t>
            </a:r>
            <a:r>
              <a:rPr lang="ja-JP" altLang="en-US"/>
              <a:t>がりを再構築しながら、その人らしく生きていくのを支援していきます。</a:t>
            </a:r>
          </a:p>
          <a:p>
            <a:pPr algn="l"/>
            <a:endParaRPr lang="ja-JP" altLang="en-US"/>
          </a:p>
          <a:p>
            <a:pPr algn="l"/>
            <a:r>
              <a:rPr lang="ja-JP" altLang="en-US"/>
              <a:t>地域では「生活</a:t>
            </a:r>
            <a:r>
              <a:rPr lang="ja-JP" altLang="en-US"/>
              <a:t> </a:t>
            </a:r>
            <a:r>
              <a:rPr lang="ja-JP" altLang="en-US"/>
              <a:t>を下支えする地域ができている」、</a:t>
            </a:r>
          </a:p>
          <a:p>
            <a:pPr algn="l"/>
            <a:r>
              <a:rPr lang="ja-JP" altLang="en-US"/>
              <a:t>支援関係機関においては、「ケースを見つけに行くこ</a:t>
            </a:r>
            <a:r>
              <a:rPr lang="ja-JP" altLang="en-US"/>
              <a:t> </a:t>
            </a:r>
            <a:r>
              <a:rPr lang="ja-JP" altLang="en-US"/>
              <a:t>とができている」「ケースを受け止めることができている」、</a:t>
            </a:r>
          </a:p>
          <a:p>
            <a:pPr algn="l"/>
            <a:r>
              <a:rPr lang="ja-JP" altLang="en-US"/>
              <a:t>両者の関係においては、「イ</a:t>
            </a:r>
            <a:r>
              <a:rPr lang="ja-JP" altLang="en-US"/>
              <a:t> </a:t>
            </a:r>
            <a:r>
              <a:rPr lang="ja-JP" altLang="en-US"/>
              <a:t>ンフォーマルとフォーマルが協働している」「必要に応じて伴走支援が行われている」</a:t>
            </a:r>
            <a:r>
              <a:rPr lang="ja-JP" altLang="en-US"/>
              <a:t> </a:t>
            </a:r>
            <a:r>
              <a:rPr lang="ja-JP" altLang="en-US"/>
              <a:t>「不足する社会資源を開発する仕組みがある」といったことがキーワードになります。 </a:t>
            </a:r>
          </a:p>
          <a:p>
            <a:endParaRPr lang="ja-JP" altLang="en-US"/>
          </a:p>
          <a:p>
            <a:r>
              <a:rPr lang="ja-JP" altLang="en-US"/>
              <a:t>「地域づくり」と「個別支援」の両輪で考えると、</a:t>
            </a:r>
          </a:p>
          <a:p>
            <a:r>
              <a:rPr lang="ja-JP" altLang="en-US"/>
              <a:t>「地域づくり」は日常の地域生活の基</a:t>
            </a:r>
            <a:r>
              <a:rPr lang="ja-JP" altLang="en-US"/>
              <a:t>盤づくりであり、</a:t>
            </a:r>
            <a:endParaRPr lang="ja-JP" altLang="en-US"/>
          </a:p>
          <a:p>
            <a:r>
              <a:rPr lang="ja-JP" altLang="en-US"/>
              <a:t>「個別支援」は、ケースの受け止めからアセスメント、支援のコーディ</a:t>
            </a:r>
            <a:r>
              <a:rPr lang="ja-JP" altLang="en-US"/>
              <a:t> </a:t>
            </a:r>
            <a:r>
              <a:rPr lang="ja-JP" altLang="en-US"/>
              <a:t>ネートまでの流れ（非日常）であり、これらが組み合わさり</a:t>
            </a:r>
          </a:p>
          <a:p>
            <a:r>
              <a:rPr lang="ja-JP" altLang="en-US"/>
              <a:t>回っているのが包括的な支援体制と</a:t>
            </a:r>
            <a:r>
              <a:rPr lang="ja-JP" altLang="en-US"/>
              <a:t>言うことになります。 </a:t>
            </a:r>
            <a:endParaRPr lang="ja-JP" altLang="en-US"/>
          </a:p>
          <a:p>
            <a:r>
              <a:rPr lang="ja-JP" altLang="en-US"/>
              <a:t> </a:t>
            </a:r>
          </a:p>
          <a:p>
            <a:r>
              <a:rPr lang="ja-JP" altLang="en-US" sz="3000">
                <a:solidFill>
                  <a:srgbClr val="191919"/>
                </a:solidFill>
                <a:latin typeface="PT Serif"/>
                <a:ea typeface="PT Serif"/>
                <a:cs typeface="PT Serif"/>
                <a:sym typeface="PT Serif"/>
              </a:rPr>
              <a:t>この包括的な支援体制をつくるための手段として、</a:t>
            </a:r>
            <a:endParaRPr lang="ja-JP" altLang="en-US" sz="3000">
              <a:solidFill>
                <a:srgbClr val="191919"/>
              </a:solidFill>
              <a:latin typeface="PT Serif"/>
              <a:ea typeface="PT Serif"/>
              <a:cs typeface="PT Serif"/>
              <a:sym typeface="PT Serif"/>
            </a:endParaRPr>
          </a:p>
          <a:p>
            <a:r>
              <a:rPr lang="ja-JP" altLang="en-US" sz="3000">
                <a:solidFill>
                  <a:srgbClr val="191919"/>
                </a:solidFill>
                <a:latin typeface="PT Serif"/>
                <a:ea typeface="PT Serif"/>
                <a:cs typeface="PT Serif"/>
                <a:sym typeface="PT Serif"/>
              </a:rPr>
              <a:t>廿日市市は重層的体制支援整備事業をつかっています。</a:t>
            </a:r>
            <a:endParaRPr lang="ja-JP" altLang="en-US" sz="3000">
              <a:solidFill>
                <a:srgbClr val="191919"/>
              </a:solidFill>
              <a:latin typeface="PT Serif"/>
              <a:ea typeface="PT Serif"/>
              <a:cs typeface="PT Serif"/>
              <a:sym typeface="PT Serif"/>
            </a:endParaRPr>
          </a:p>
        </p:txBody>
      </p:sp>
      <p:sp>
        <p:nvSpPr>
          <p:cNvPr id="1167" name="四角形 70"/>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p:sp>
        <p:nvSpPr>
          <p:cNvPr id="1281" name="四角形 252"/>
          <p:cNvSpPr>
            <a:spLocks noGrp="1" noRot="1" noChangeAspect="1"/>
          </p:cNvSpPr>
          <p:nvPr>
            <p:ph type="sldImg" idx="2"/>
          </p:nvPr>
        </p:nvSpPr>
        <p:spPr>
          <a:prstGeom prst="rect">
            <a:avLst/>
          </a:prstGeom>
        </p:spPr>
        <p:txBody>
          <a:bodyPr/>
          <a:p>
            <a:endParaRPr kumimoji="1" lang="ja-JP" altLang="en-US"/>
          </a:p>
        </p:txBody>
      </p:sp>
      <p:sp>
        <p:nvSpPr>
          <p:cNvPr id="1282" name="四角形 253"/>
          <p:cNvSpPr>
            <a:spLocks noGrp="1"/>
          </p:cNvSpPr>
          <p:nvPr>
            <p:ph type="body" sz="quarter" idx="3"/>
          </p:nvPr>
        </p:nvSpPr>
        <p:spPr>
          <a:prstGeom prst="rect">
            <a:avLst/>
          </a:prstGeom>
        </p:spPr>
        <p:txBody>
          <a:bodyPr/>
          <a:p>
            <a:r>
              <a:rPr kumimoji="1" lang="ja-JP" altLang="en-US"/>
              <a:t>左側が包括的支援体制を表す図となっており、グレーの枠の中が重層的支援体制整備を表す図となっています。</a:t>
            </a:r>
            <a:endParaRPr kumimoji="1" lang="ja-JP" altLang="en-US"/>
          </a:p>
          <a:p>
            <a:endParaRPr kumimoji="1" lang="ja-JP" altLang="en-US"/>
          </a:p>
          <a:p>
            <a:endParaRPr kumimoji="1" lang="ja-JP" altLang="en-US"/>
          </a:p>
          <a:p>
            <a:r>
              <a:rPr lang="ja-JP" altLang="en-US"/>
              <a:t>○ 相談者の属性、世代、相談内容に関わらず、包括的相談支援事業において包括的に相談を受け止める。</a:t>
            </a:r>
            <a:endParaRPr lang="ja-JP" altLang="en-US"/>
          </a:p>
          <a:p>
            <a:r>
              <a:rPr lang="ja-JP" altLang="en-US"/>
              <a:t>○ 包括的相談支援事業が受け止めた相談のうち、単独の支援関係機関では対応が難しい複雑化・複合化した事例は多機関協働事業につなぐ。</a:t>
            </a:r>
            <a:endParaRPr lang="ja-JP" altLang="en-US"/>
          </a:p>
          <a:p>
            <a:r>
              <a:rPr lang="ja-JP" altLang="en-US"/>
              <a:t>○ 多機関協働事業は、各支援関係機関の役割分担や支援の方向性を定めたプランを作成し重層的支援会議に諮る。</a:t>
            </a:r>
            <a:endParaRPr lang="ja-JP" altLang="en-US"/>
          </a:p>
          <a:p>
            <a:r>
              <a:rPr lang="ja-JP" altLang="en-US"/>
              <a:t>○ 重層的支援会議を通じて、関係機関間で支援の方向性にかかる合意形成を図りながら、支援に向けた円滑なネットワークをつくることを目指す。</a:t>
            </a:r>
            <a:endParaRPr lang="ja-JP" altLang="en-US"/>
          </a:p>
          <a:p>
            <a:r>
              <a:rPr lang="ja-JP" altLang="en-US"/>
              <a:t>○ また、必要に応じてアウトリーチ等を通じた継続的支援事業や参加支援事業につないでいく。</a:t>
            </a:r>
            <a:endParaRPr kumimoji="1" lang="ja-JP" altLang="en-US"/>
          </a:p>
          <a:p>
            <a:endParaRPr kumimoji="1" lang="ja-JP" altLang="en-US"/>
          </a:p>
          <a:p>
            <a:endParaRPr kumimoji="1" lang="ja-JP" altLang="en-US"/>
          </a:p>
          <a:p>
            <a:r>
              <a:rPr kumimoji="1" lang="ja-JP" altLang="en-US"/>
              <a:t>こういった包括的な支援体制を整備する枠組みがこの4年間でつくられてきたので、</a:t>
            </a:r>
            <a:endParaRPr kumimoji="1" lang="ja-JP" altLang="en-US"/>
          </a:p>
          <a:p>
            <a:r>
              <a:rPr kumimoji="1" lang="ja-JP" altLang="en-US"/>
              <a:t>地域共生社会推進室としては５つの支援がより効果的に機能してそれぞれが連動していくように</a:t>
            </a:r>
            <a:endParaRPr kumimoji="1" lang="ja-JP" altLang="en-US"/>
          </a:p>
          <a:p>
            <a:r>
              <a:rPr kumimoji="1" lang="ja-JP" altLang="en-US"/>
              <a:t>取組んでいきたいと思っています。</a:t>
            </a:r>
            <a:endParaRPr kumimoji="1" lang="ja-JP" altLang="en-US"/>
          </a:p>
        </p:txBody>
      </p:sp>
      <p:sp>
        <p:nvSpPr>
          <p:cNvPr id="1283" name="四角形 254"/>
          <p:cNvSpPr>
            <a:spLocks noGrp="1"/>
          </p:cNvSpPr>
          <p:nvPr>
            <p:ph type="sldNum" sz="quarter" idx="5"/>
          </p:nvPr>
        </p:nvSpPr>
        <p:spPr>
          <a:prstGeom prst="rect">
            <a:avLst/>
          </a:prstGeom>
        </p:spPr>
        <p:txBody>
          <a:bodyPr vert="horz" lIns="91440" tIns="45720" rIns="91440" bIns="45720" rtlCol="0" anchor="b"/>
          <a:lstStyle>
            <a:lvl1pPr algn="r">
              <a:defRPr sz="1200"/>
            </a:lvl1pPr>
          </a:lstStyle>
          <a:p>
            <a:fld id="{58807EA6-0398-4990-8029-A74DB7412258}" type="slidenum">
              <a:rPr kumimoji="1" lang="ja-JP" altLang="en-US" smtClean="0"/>
              <a:t>7</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88" name="スライド イメージ プレースホルダー 1"/>
          <p:cNvSpPr>
            <a:spLocks noGrp="1" noRot="1" noChangeAspect="1"/>
          </p:cNvSpPr>
          <p:nvPr>
            <p:ph type="sldImg"/>
          </p:nvPr>
        </p:nvSpPr>
        <p:spPr/>
      </p:sp>
      <p:sp>
        <p:nvSpPr>
          <p:cNvPr id="1289" name="ノート プレースホルダー 2"/>
          <p:cNvSpPr>
            <a:spLocks noGrp="1"/>
          </p:cNvSpPr>
          <p:nvPr>
            <p:ph type="body" idx="1"/>
          </p:nvPr>
        </p:nvSpPr>
        <p:spPr/>
        <p:txBody>
          <a:bodyPr/>
          <a:lstStyle/>
          <a:p>
            <a:pPr marL="0" indent="0">
              <a:buNone/>
            </a:pPr>
            <a:endParaRPr kumimoji="1" lang="ja-JP" altLang="en-US" dirty="0"/>
          </a:p>
        </p:txBody>
      </p:sp>
      <p:sp>
        <p:nvSpPr>
          <p:cNvPr id="1290" name="スライド番号プレースホルダー 3"/>
          <p:cNvSpPr>
            <a:spLocks noGrp="1"/>
          </p:cNvSpPr>
          <p:nvPr>
            <p:ph type="sldNum" sz="quarter" idx="5"/>
          </p:nvPr>
        </p:nvSpPr>
        <p:spPr/>
        <p:txBody>
          <a:bodyPr/>
          <a:lstStyle/>
          <a:p>
            <a:fld id="{58807EA6-0398-4990-8029-A74DB7412258}" type="slidenum">
              <a:rPr kumimoji="1" lang="ja-JP" altLang="en-US" smtClean="0"/>
              <a:t>19</a:t>
            </a:fld>
            <a:endParaRPr kumimoji="1" lang="ja-JP" altLang="en-US"/>
          </a:p>
        </p:txBody>
      </p:sp>
    </p:spTree>
    <p:extLst>
      <p:ext uri="{BB962C8B-B14F-4D97-AF65-F5344CB8AC3E}">
        <p14:creationId xmlns:p14="http://schemas.microsoft.com/office/powerpoint/2010/main" val="2637670566"/>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31" name="タイトル 1"/>
          <p:cNvSpPr>
            <a:spLocks noGrp="1"/>
          </p:cNvSpPr>
          <p:nvPr>
            <p:ph type="ctrTitle"/>
          </p:nvPr>
        </p:nvSpPr>
        <p:spPr>
          <a:xfrm>
            <a:off x="914400" y="2479204"/>
            <a:ext cx="16459200" cy="2016224"/>
          </a:xfrm>
        </p:spPr>
        <p:txBody>
          <a:bodyPr/>
          <a:lstStyle>
            <a:lvl1pPr>
              <a:defRPr b="0"/>
            </a:lvl1pPr>
          </a:lstStyle>
          <a:p>
            <a:r>
              <a:rPr kumimoji="1" lang="ja-JP" altLang="en-US" smtClean="0"/>
              <a:t>マスター タイトルの書式設定</a:t>
            </a:r>
            <a:endParaRPr kumimoji="1" lang="ja-JP" altLang="en-US" dirty="0"/>
          </a:p>
        </p:txBody>
      </p:sp>
      <p:sp>
        <p:nvSpPr>
          <p:cNvPr id="1032" name="サブタイトル 2"/>
          <p:cNvSpPr>
            <a:spLocks noGrp="1"/>
          </p:cNvSpPr>
          <p:nvPr>
            <p:ph type="subTitle" idx="1"/>
          </p:nvPr>
        </p:nvSpPr>
        <p:spPr>
          <a:xfrm>
            <a:off x="914400" y="4639444"/>
            <a:ext cx="16459200" cy="3456384"/>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dirty="0"/>
          </a:p>
        </p:txBody>
      </p:sp>
      <p:sp>
        <p:nvSpPr>
          <p:cNvPr id="1033" name="日付プレースホルダー 3"/>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34" name="フッター プレースホルダー 4"/>
          <p:cNvSpPr>
            <a:spLocks noGrp="1"/>
          </p:cNvSpPr>
          <p:nvPr>
            <p:ph type="ftr" sz="quarter" idx="11"/>
          </p:nvPr>
        </p:nvSpPr>
        <p:spPr/>
        <p:txBody>
          <a:bodyPr/>
          <a:lstStyle/>
          <a:p>
            <a:endParaRPr kumimoji="1" lang="ja-JP" altLang="en-US"/>
          </a:p>
        </p:txBody>
      </p:sp>
      <p:sp>
        <p:nvSpPr>
          <p:cNvPr id="1035"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8"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89" name="縦書きテキスト プレースホルダー 2"/>
          <p:cNvSpPr>
            <a:spLocks noGrp="1"/>
          </p:cNvSpPr>
          <p:nvPr>
            <p:ph type="body" orient="vert" idx="1"/>
          </p:nvPr>
        </p:nvSpPr>
        <p:spPr>
          <a:xfrm>
            <a:off x="914400" y="2605220"/>
            <a:ext cx="16459200" cy="6354704"/>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0" name="日付プレースホルダー 3"/>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91" name="フッター プレースホルダー 4"/>
          <p:cNvSpPr>
            <a:spLocks noGrp="1"/>
          </p:cNvSpPr>
          <p:nvPr>
            <p:ph type="ftr" sz="quarter" idx="11"/>
          </p:nvPr>
        </p:nvSpPr>
        <p:spPr/>
        <p:txBody>
          <a:bodyPr/>
          <a:lstStyle/>
          <a:p>
            <a:endParaRPr kumimoji="1" lang="ja-JP" altLang="en-US"/>
          </a:p>
        </p:txBody>
      </p:sp>
      <p:sp>
        <p:nvSpPr>
          <p:cNvPr id="1092"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4" name="縦書きタイトル 1"/>
          <p:cNvSpPr>
            <a:spLocks noGrp="1"/>
          </p:cNvSpPr>
          <p:nvPr>
            <p:ph type="title" orient="vert"/>
          </p:nvPr>
        </p:nvSpPr>
        <p:spPr>
          <a:xfrm>
            <a:off x="13258800" y="411958"/>
            <a:ext cx="4114800" cy="8547966"/>
          </a:xfrm>
        </p:spPr>
        <p:txBody>
          <a:bodyPr vert="eaVert"/>
          <a:lstStyle/>
          <a:p>
            <a:r>
              <a:rPr kumimoji="1" lang="ja-JP" altLang="en-US" smtClean="0"/>
              <a:t>マスター タイトルの書式設定</a:t>
            </a:r>
            <a:endParaRPr kumimoji="1" lang="ja-JP" altLang="en-US" dirty="0"/>
          </a:p>
        </p:txBody>
      </p:sp>
      <p:sp>
        <p:nvSpPr>
          <p:cNvPr id="1095" name="縦書きテキスト プレースホルダー 2"/>
          <p:cNvSpPr>
            <a:spLocks noGrp="1"/>
          </p:cNvSpPr>
          <p:nvPr>
            <p:ph type="body" orient="vert" idx="1"/>
          </p:nvPr>
        </p:nvSpPr>
        <p:spPr>
          <a:xfrm>
            <a:off x="914400" y="411958"/>
            <a:ext cx="12039600" cy="8547966"/>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96" name="日付プレースホルダー 3"/>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dirty="0"/>
          </a:p>
        </p:txBody>
      </p:sp>
      <p:sp>
        <p:nvSpPr>
          <p:cNvPr id="1097" name="フッター プレースホルダー 4"/>
          <p:cNvSpPr>
            <a:spLocks noGrp="1"/>
          </p:cNvSpPr>
          <p:nvPr>
            <p:ph type="ftr" sz="quarter" idx="11"/>
          </p:nvPr>
        </p:nvSpPr>
        <p:spPr/>
        <p:txBody>
          <a:bodyPr/>
          <a:lstStyle/>
          <a:p>
            <a:endParaRPr kumimoji="1" lang="ja-JP" altLang="en-US"/>
          </a:p>
        </p:txBody>
      </p:sp>
      <p:sp>
        <p:nvSpPr>
          <p:cNvPr id="1098"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
    <p:spTree>
      <p:nvGrpSpPr>
        <p:cNvPr id="0" name=""/>
        <p:cNvGrpSpPr/>
        <p:nvPr/>
      </p:nvGrpSpPr>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
    <p:spTree>
      <p:nvGrpSpPr>
        <p:cNvPr id="0" name=""/>
        <p:cNvGrpSpPr/>
        <p:nvPr/>
      </p:nvGrpSpPr>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p:spTree>
      <p:nvGrpSpPr>
        <p:cNvPr id="0" name=""/>
        <p:cNvGrpSpPr/>
        <p:nvPr/>
      </p:nvGrpSpPr>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104" name="タイトル 1"/>
          <p:cNvSpPr>
            <a:spLocks noGrp="1"/>
          </p:cNvSpPr>
          <p:nvPr>
            <p:ph type="title"/>
          </p:nvPr>
        </p:nvSpPr>
        <p:spPr/>
        <p:txBody>
          <a:bodyPr/>
          <a:lstStyle/>
          <a:p>
            <a:r>
              <a:rPr kumimoji="1" lang="ja-JP" altLang="en-US"/>
              <a:t>マスター タイトルの書式設定</a:t>
            </a:r>
          </a:p>
        </p:txBody>
      </p:sp>
      <p:sp>
        <p:nvSpPr>
          <p:cNvPr id="1105" name="コンテンツ プレースホルダー 2"/>
          <p:cNvSpPr>
            <a:spLocks noGrp="1"/>
          </p:cNvSpPr>
          <p:nvPr>
            <p:ph idx="1"/>
          </p:nvPr>
        </p:nvSpPr>
        <p:spPr>
          <a:xfrm>
            <a:off x="914400" y="2605220"/>
            <a:ext cx="16459201" cy="6422008"/>
          </a:xfrm>
        </p:spPr>
        <p:txBody>
          <a:bodyPr lIns="185281" tIns="92640" rIns="185281" bIns="9264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6" name="日付プレースホルダー 3"/>
          <p:cNvSpPr>
            <a:spLocks noGrp="1"/>
          </p:cNvSpPr>
          <p:nvPr>
            <p:ph type="dt" sz="half" idx="10"/>
          </p:nvPr>
        </p:nvSpPr>
        <p:spPr/>
        <p:txBody>
          <a:bodyPr/>
          <a:lstStyle>
            <a:lvl1pPr>
              <a:defRPr>
                <a:solidFill>
                  <a:schemeClr val="tx1"/>
                </a:solidFill>
              </a:defRPr>
            </a:lvl1pPr>
          </a:lstStyle>
          <a:p>
            <a:fld id="{41DDB284-9036-45D5-95B5-029E747B0598}" type="datetime1">
              <a:rPr kumimoji="1" lang="ja-JP" altLang="en-US" smtClean="0"/>
              <a:t>2022/10/9</a:t>
            </a:fld>
            <a:endParaRPr kumimoji="1" lang="ja-JP" altLang="en-US"/>
          </a:p>
        </p:txBody>
      </p:sp>
      <p:sp>
        <p:nvSpPr>
          <p:cNvPr id="1107" name="フッター プレースホルダー 4"/>
          <p:cNvSpPr>
            <a:spLocks noGrp="1"/>
          </p:cNvSpPr>
          <p:nvPr>
            <p:ph type="ftr" sz="quarter" idx="11"/>
          </p:nvPr>
        </p:nvSpPr>
        <p:spPr/>
        <p:txBody>
          <a:bodyPr/>
          <a:lstStyle>
            <a:lvl1pPr>
              <a:defRPr>
                <a:solidFill>
                  <a:schemeClr val="tx1"/>
                </a:solidFill>
              </a:defRPr>
            </a:lvl1pPr>
          </a:lstStyle>
          <a:p>
            <a:endParaRPr kumimoji="1" lang="ja-JP" altLang="en-US"/>
          </a:p>
        </p:txBody>
      </p:sp>
      <p:sp>
        <p:nvSpPr>
          <p:cNvPr id="1108" name="スライド番号プレースホルダー 5"/>
          <p:cNvSpPr>
            <a:spLocks noGrp="1"/>
          </p:cNvSpPr>
          <p:nvPr>
            <p:ph type="sldNum" sz="quarter" idx="12"/>
          </p:nvPr>
        </p:nvSpPr>
        <p:spPr/>
        <p:txBody>
          <a:bodyPr/>
          <a:lstStyle>
            <a:lvl1pPr>
              <a:defRPr>
                <a:solidFill>
                  <a:schemeClr val="tx1"/>
                </a:solidFill>
              </a:defRPr>
            </a:lvl1pPr>
          </a:lstStyle>
          <a:p>
            <a:fld id="{2C9400E4-C46D-48FA-AEA0-ED136F70A0E5}" type="slidenum">
              <a:rPr lang="ja-JP" altLang="en-US" smtClean="0"/>
              <a:pPr/>
              <a:t>‹#›</a:t>
            </a:fld>
            <a:endParaRPr lang="ja-JP" altLang="en-US"/>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_">
    <p:spTree>
      <p:nvGrpSpPr>
        <p:cNvPr id="0" name=""/>
        <p:cNvGrpSpPr/>
        <p:nvPr/>
      </p:nvGrpSpPr>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_">
    <p:spTree>
      <p:nvGrpSpPr>
        <p:cNvPr id="0" name=""/>
        <p:cNvGrpSpPr/>
        <p:nvPr/>
      </p:nvGrpSpPr>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7"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1038" name="コンテンツ プレースホルダー 2"/>
          <p:cNvSpPr>
            <a:spLocks noGrp="1"/>
          </p:cNvSpPr>
          <p:nvPr>
            <p:ph idx="1"/>
          </p:nvPr>
        </p:nvSpPr>
        <p:spPr>
          <a:xfrm>
            <a:off x="914400" y="2605220"/>
            <a:ext cx="16459200" cy="642200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039" name="日付プレースホルダー 3"/>
          <p:cNvSpPr>
            <a:spLocks noGrp="1"/>
          </p:cNvSpPr>
          <p:nvPr>
            <p:ph type="dt" sz="half" idx="10"/>
          </p:nvPr>
        </p:nvSpPr>
        <p:spPr/>
        <p:txBody>
          <a:bodyPr/>
          <a:lstStyle>
            <a:lvl1pPr>
              <a:defRPr>
                <a:solidFill>
                  <a:schemeClr val="tx1"/>
                </a:solidFill>
              </a:defRPr>
            </a:lvl1pPr>
          </a:lstStyle>
          <a:p>
            <a:fld id="{3E220A51-F8EA-429A-8E6F-F02BE74E28F7}" type="datetimeFigureOut">
              <a:rPr lang="ja-JP" altLang="en-US" smtClean="0"/>
              <a:pPr/>
              <a:t>2015/3/10</a:t>
            </a:fld>
            <a:endParaRPr lang="ja-JP" altLang="en-US" dirty="0"/>
          </a:p>
        </p:txBody>
      </p:sp>
      <p:sp>
        <p:nvSpPr>
          <p:cNvPr id="1040" name="フッター プレースホルダー 4"/>
          <p:cNvSpPr>
            <a:spLocks noGrp="1"/>
          </p:cNvSpPr>
          <p:nvPr>
            <p:ph type="ftr" sz="quarter" idx="11"/>
          </p:nvPr>
        </p:nvSpPr>
        <p:spPr/>
        <p:txBody>
          <a:bodyPr/>
          <a:lstStyle>
            <a:lvl1pPr>
              <a:defRPr>
                <a:solidFill>
                  <a:schemeClr val="tx1"/>
                </a:solidFill>
              </a:defRPr>
            </a:lvl1pPr>
          </a:lstStyle>
          <a:p>
            <a:endParaRPr lang="ja-JP" altLang="en-US" dirty="0"/>
          </a:p>
        </p:txBody>
      </p:sp>
      <p:sp>
        <p:nvSpPr>
          <p:cNvPr id="1041" name="スライド番号プレースホルダー 5"/>
          <p:cNvSpPr>
            <a:spLocks noGrp="1"/>
          </p:cNvSpPr>
          <p:nvPr>
            <p:ph type="sldNum" sz="quarter" idx="12"/>
          </p:nvPr>
        </p:nvSpPr>
        <p:spPr/>
        <p:txBody>
          <a:bodyPr/>
          <a:lstStyle>
            <a:lvl1pPr>
              <a:defRPr>
                <a:solidFill>
                  <a:schemeClr val="tx1"/>
                </a:solidFill>
              </a:defRPr>
            </a:lvl1pPr>
          </a:lstStyle>
          <a:p>
            <a:fld id="{2C9400E4-C46D-48FA-AEA0-ED136F70A0E5}"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3" name="タイトル 1"/>
          <p:cNvSpPr>
            <a:spLocks noGrp="1"/>
          </p:cNvSpPr>
          <p:nvPr>
            <p:ph type="title"/>
          </p:nvPr>
        </p:nvSpPr>
        <p:spPr>
          <a:xfrm>
            <a:off x="914400" y="4423420"/>
            <a:ext cx="16459200" cy="1584176"/>
          </a:xfrm>
        </p:spPr>
        <p:txBody>
          <a:bodyPr anchor="t"/>
          <a:lstStyle>
            <a:lvl1pPr algn="ctr">
              <a:defRPr sz="4000" b="0" cap="all"/>
            </a:lvl1pPr>
          </a:lstStyle>
          <a:p>
            <a:r>
              <a:rPr kumimoji="1" lang="ja-JP" altLang="en-US" smtClean="0"/>
              <a:t>マスター タイトルの書式設定</a:t>
            </a:r>
            <a:endParaRPr kumimoji="1" lang="ja-JP" altLang="en-US" dirty="0"/>
          </a:p>
        </p:txBody>
      </p:sp>
      <p:sp>
        <p:nvSpPr>
          <p:cNvPr id="1044" name="テキスト プレースホルダー 2"/>
          <p:cNvSpPr>
            <a:spLocks noGrp="1"/>
          </p:cNvSpPr>
          <p:nvPr>
            <p:ph type="body" idx="1"/>
          </p:nvPr>
        </p:nvSpPr>
        <p:spPr>
          <a:xfrm>
            <a:off x="914400" y="1777124"/>
            <a:ext cx="16459200" cy="2646296"/>
          </a:xfrm>
        </p:spPr>
        <p:txBody>
          <a:bodyPr anchor="b"/>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1045" name="日付プレースホルダー 3"/>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46" name="フッター プレースホルダー 4"/>
          <p:cNvSpPr>
            <a:spLocks noGrp="1"/>
          </p:cNvSpPr>
          <p:nvPr>
            <p:ph type="ftr" sz="quarter" idx="11"/>
          </p:nvPr>
        </p:nvSpPr>
        <p:spPr/>
        <p:txBody>
          <a:bodyPr/>
          <a:lstStyle/>
          <a:p>
            <a:endParaRPr kumimoji="1" lang="ja-JP" altLang="en-US"/>
          </a:p>
        </p:txBody>
      </p:sp>
      <p:sp>
        <p:nvSpPr>
          <p:cNvPr id="1047" name="スライド番号プレースホルダー 5"/>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9"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50" name="コンテンツ プレースホルダー 2"/>
          <p:cNvSpPr>
            <a:spLocks noGrp="1"/>
          </p:cNvSpPr>
          <p:nvPr>
            <p:ph sz="half" idx="1"/>
          </p:nvPr>
        </p:nvSpPr>
        <p:spPr>
          <a:xfrm>
            <a:off x="914400" y="2605222"/>
            <a:ext cx="7941568" cy="63547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1" name="コンテンツ プレースホルダー 3"/>
          <p:cNvSpPr>
            <a:spLocks noGrp="1"/>
          </p:cNvSpPr>
          <p:nvPr>
            <p:ph sz="half" idx="2"/>
          </p:nvPr>
        </p:nvSpPr>
        <p:spPr>
          <a:xfrm>
            <a:off x="9360024" y="2605222"/>
            <a:ext cx="8013576" cy="63547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2" name="日付プレースホルダー 4"/>
          <p:cNvSpPr>
            <a:spLocks noGrp="1"/>
          </p:cNvSpPr>
          <p:nvPr>
            <p:ph type="dt" sz="half" idx="10"/>
          </p:nvPr>
        </p:nvSpPr>
        <p:spPr/>
        <p:txBody>
          <a:bodyPr/>
          <a:lstStyle/>
          <a:p>
            <a:fld id="{3E220A51-F8EA-429A-8E6F-F02BE74E28F7}" type="datetimeFigureOut">
              <a:rPr kumimoji="1" lang="ja-JP" altLang="en-US" smtClean="0"/>
              <a:t>2015/6/24</a:t>
            </a:fld>
            <a:endParaRPr kumimoji="1" lang="ja-JP" altLang="en-US" dirty="0"/>
          </a:p>
        </p:txBody>
      </p:sp>
      <p:sp>
        <p:nvSpPr>
          <p:cNvPr id="1053" name="フッター プレースホルダー 5"/>
          <p:cNvSpPr>
            <a:spLocks noGrp="1"/>
          </p:cNvSpPr>
          <p:nvPr>
            <p:ph type="ftr" sz="quarter" idx="11"/>
          </p:nvPr>
        </p:nvSpPr>
        <p:spPr/>
        <p:txBody>
          <a:bodyPr/>
          <a:lstStyle/>
          <a:p>
            <a:endParaRPr kumimoji="1" lang="ja-JP" altLang="en-US"/>
          </a:p>
        </p:txBody>
      </p:sp>
      <p:sp>
        <p:nvSpPr>
          <p:cNvPr id="1054"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6"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dirty="0"/>
          </a:p>
        </p:txBody>
      </p:sp>
      <p:sp>
        <p:nvSpPr>
          <p:cNvPr id="1057" name="テキスト プレースホルダー 2"/>
          <p:cNvSpPr>
            <a:spLocks noGrp="1"/>
          </p:cNvSpPr>
          <p:nvPr>
            <p:ph type="body" idx="1"/>
          </p:nvPr>
        </p:nvSpPr>
        <p:spPr>
          <a:xfrm>
            <a:off x="914400" y="2302670"/>
            <a:ext cx="7941568" cy="95964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58" name="コンテンツ プレースホルダー 3"/>
          <p:cNvSpPr>
            <a:spLocks noGrp="1"/>
          </p:cNvSpPr>
          <p:nvPr>
            <p:ph sz="half" idx="2"/>
          </p:nvPr>
        </p:nvSpPr>
        <p:spPr>
          <a:xfrm>
            <a:off x="914400" y="3262312"/>
            <a:ext cx="7941568" cy="5697612"/>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59" name="テキスト プレースホルダー 4"/>
          <p:cNvSpPr>
            <a:spLocks noGrp="1"/>
          </p:cNvSpPr>
          <p:nvPr>
            <p:ph type="body" sz="quarter" idx="3"/>
          </p:nvPr>
        </p:nvSpPr>
        <p:spPr>
          <a:xfrm>
            <a:off x="9432032" y="2302670"/>
            <a:ext cx="7941568" cy="95964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1060" name="コンテンツ プレースホルダー 5"/>
          <p:cNvSpPr>
            <a:spLocks noGrp="1"/>
          </p:cNvSpPr>
          <p:nvPr>
            <p:ph sz="quarter" idx="4"/>
          </p:nvPr>
        </p:nvSpPr>
        <p:spPr>
          <a:xfrm>
            <a:off x="9432032" y="3262312"/>
            <a:ext cx="7941568" cy="5697612"/>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61" name="日付プレースホルダー 6"/>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62" name="フッター プレースホルダー 7"/>
          <p:cNvSpPr>
            <a:spLocks noGrp="1"/>
          </p:cNvSpPr>
          <p:nvPr>
            <p:ph type="ftr" sz="quarter" idx="11"/>
          </p:nvPr>
        </p:nvSpPr>
        <p:spPr/>
        <p:txBody>
          <a:bodyPr/>
          <a:lstStyle/>
          <a:p>
            <a:endParaRPr kumimoji="1" lang="ja-JP" altLang="en-US"/>
          </a:p>
        </p:txBody>
      </p:sp>
      <p:sp>
        <p:nvSpPr>
          <p:cNvPr id="1063" name="スライド番号プレースホルダー 8"/>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5" name="タイトル 1"/>
          <p:cNvSpPr>
            <a:spLocks noGrp="1"/>
          </p:cNvSpPr>
          <p:nvPr>
            <p:ph type="title"/>
          </p:nvPr>
        </p:nvSpPr>
        <p:spPr/>
        <p:txBody>
          <a:bodyPr/>
          <a:lstStyle/>
          <a:p>
            <a:r>
              <a:rPr kumimoji="1" lang="ja-JP" altLang="en-US" smtClean="0"/>
              <a:t>マスター タイトルの書式設定</a:t>
            </a:r>
            <a:endParaRPr kumimoji="1" lang="ja-JP" altLang="en-US" dirty="0"/>
          </a:p>
        </p:txBody>
      </p:sp>
      <p:sp>
        <p:nvSpPr>
          <p:cNvPr id="1066" name="日付プレースホルダー 2"/>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67" name="フッター プレースホルダー 3"/>
          <p:cNvSpPr>
            <a:spLocks noGrp="1"/>
          </p:cNvSpPr>
          <p:nvPr>
            <p:ph type="ftr" sz="quarter" idx="11"/>
          </p:nvPr>
        </p:nvSpPr>
        <p:spPr/>
        <p:txBody>
          <a:bodyPr/>
          <a:lstStyle/>
          <a:p>
            <a:endParaRPr kumimoji="1" lang="ja-JP" altLang="en-US"/>
          </a:p>
        </p:txBody>
      </p:sp>
      <p:sp>
        <p:nvSpPr>
          <p:cNvPr id="1068" name="スライド番号プレースホルダー 4"/>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70" name="日付プレースホルダー 1"/>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71" name="フッター プレースホルダー 2"/>
          <p:cNvSpPr>
            <a:spLocks noGrp="1"/>
          </p:cNvSpPr>
          <p:nvPr>
            <p:ph type="ftr" sz="quarter" idx="11"/>
          </p:nvPr>
        </p:nvSpPr>
        <p:spPr/>
        <p:txBody>
          <a:bodyPr/>
          <a:lstStyle/>
          <a:p>
            <a:endParaRPr kumimoji="1" lang="ja-JP" altLang="en-US"/>
          </a:p>
        </p:txBody>
      </p:sp>
      <p:sp>
        <p:nvSpPr>
          <p:cNvPr id="1072" name="スライド番号プレースホルダー 3"/>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4" name="タイトル 1"/>
          <p:cNvSpPr>
            <a:spLocks noGrp="1"/>
          </p:cNvSpPr>
          <p:nvPr>
            <p:ph type="title"/>
          </p:nvPr>
        </p:nvSpPr>
        <p:spPr>
          <a:xfrm>
            <a:off x="914402" y="409574"/>
            <a:ext cx="6016626" cy="1743076"/>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75" name="コンテンツ プレースホルダー 2"/>
          <p:cNvSpPr>
            <a:spLocks noGrp="1"/>
          </p:cNvSpPr>
          <p:nvPr>
            <p:ph idx="1"/>
          </p:nvPr>
        </p:nvSpPr>
        <p:spPr>
          <a:xfrm>
            <a:off x="7271792" y="409578"/>
            <a:ext cx="9454876" cy="84635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076" name="テキスト プレースホルダー 3"/>
          <p:cNvSpPr>
            <a:spLocks noGrp="1"/>
          </p:cNvSpPr>
          <p:nvPr>
            <p:ph type="body" sz="half" idx="2"/>
          </p:nvPr>
        </p:nvSpPr>
        <p:spPr>
          <a:xfrm>
            <a:off x="914404" y="2551212"/>
            <a:ext cx="6016624" cy="640871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77" name="日付プレースホルダー 4"/>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78" name="フッター プレースホルダー 5"/>
          <p:cNvSpPr>
            <a:spLocks noGrp="1"/>
          </p:cNvSpPr>
          <p:nvPr>
            <p:ph type="ftr" sz="quarter" idx="11"/>
          </p:nvPr>
        </p:nvSpPr>
        <p:spPr/>
        <p:txBody>
          <a:bodyPr/>
          <a:lstStyle/>
          <a:p>
            <a:endParaRPr kumimoji="1" lang="ja-JP" altLang="en-US"/>
          </a:p>
        </p:txBody>
      </p:sp>
      <p:sp>
        <p:nvSpPr>
          <p:cNvPr id="1079"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81" name="タイトル 1"/>
          <p:cNvSpPr>
            <a:spLocks noGrp="1"/>
          </p:cNvSpPr>
          <p:nvPr>
            <p:ph type="title"/>
          </p:nvPr>
        </p:nvSpPr>
        <p:spPr>
          <a:xfrm>
            <a:off x="3584576" y="7033710"/>
            <a:ext cx="10972800" cy="850108"/>
          </a:xfrm>
        </p:spPr>
        <p:txBody>
          <a:bodyPr anchor="b">
            <a:normAutofit/>
          </a:bodyPr>
          <a:lstStyle>
            <a:lvl1pPr algn="l">
              <a:defRPr sz="2400" b="1"/>
            </a:lvl1pPr>
          </a:lstStyle>
          <a:p>
            <a:r>
              <a:rPr kumimoji="1" lang="ja-JP" altLang="en-US" smtClean="0"/>
              <a:t>マスター タイトルの書式設定</a:t>
            </a:r>
            <a:endParaRPr kumimoji="1" lang="ja-JP" altLang="en-US" dirty="0"/>
          </a:p>
        </p:txBody>
      </p:sp>
      <p:sp>
        <p:nvSpPr>
          <p:cNvPr id="1082" name="図プレースホルダー 2"/>
          <p:cNvSpPr>
            <a:spLocks noGrp="1"/>
          </p:cNvSpPr>
          <p:nvPr>
            <p:ph type="pic" idx="1"/>
          </p:nvPr>
        </p:nvSpPr>
        <p:spPr>
          <a:xfrm>
            <a:off x="3584576" y="318964"/>
            <a:ext cx="10972800" cy="65682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smtClean="0"/>
              <a:t>アイコンをクリックして図を追加</a:t>
            </a:r>
            <a:endParaRPr kumimoji="1" lang="ja-JP" altLang="en-US" dirty="0"/>
          </a:p>
        </p:txBody>
      </p:sp>
      <p:sp>
        <p:nvSpPr>
          <p:cNvPr id="1083" name="テキスト プレースホルダー 3"/>
          <p:cNvSpPr>
            <a:spLocks noGrp="1"/>
          </p:cNvSpPr>
          <p:nvPr>
            <p:ph type="body" sz="half" idx="2"/>
          </p:nvPr>
        </p:nvSpPr>
        <p:spPr>
          <a:xfrm>
            <a:off x="3584576" y="7951814"/>
            <a:ext cx="10972800" cy="10081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1084" name="日付プレースホルダー 4"/>
          <p:cNvSpPr>
            <a:spLocks noGrp="1"/>
          </p:cNvSpPr>
          <p:nvPr>
            <p:ph type="dt" sz="half" idx="10"/>
          </p:nvPr>
        </p:nvSpPr>
        <p:spPr/>
        <p:txBody>
          <a:bodyPr/>
          <a:lstStyle/>
          <a:p>
            <a:fld id="{3E220A51-F8EA-429A-8E6F-F02BE74E28F7}" type="datetimeFigureOut">
              <a:rPr kumimoji="1" lang="ja-JP" altLang="en-US" smtClean="0"/>
              <a:t>2015/3/10</a:t>
            </a:fld>
            <a:endParaRPr kumimoji="1" lang="ja-JP" altLang="en-US"/>
          </a:p>
        </p:txBody>
      </p:sp>
      <p:sp>
        <p:nvSpPr>
          <p:cNvPr id="1085" name="フッター プレースホルダー 5"/>
          <p:cNvSpPr>
            <a:spLocks noGrp="1"/>
          </p:cNvSpPr>
          <p:nvPr>
            <p:ph type="ftr" sz="quarter" idx="11"/>
          </p:nvPr>
        </p:nvSpPr>
        <p:spPr/>
        <p:txBody>
          <a:bodyPr/>
          <a:lstStyle/>
          <a:p>
            <a:endParaRPr kumimoji="1" lang="ja-JP" altLang="en-US"/>
          </a:p>
        </p:txBody>
      </p:sp>
      <p:sp>
        <p:nvSpPr>
          <p:cNvPr id="1086" name="スライド番号プレースホルダー 6"/>
          <p:cNvSpPr>
            <a:spLocks noGrp="1"/>
          </p:cNvSpPr>
          <p:nvPr>
            <p:ph type="sldNum" sz="quarter" idx="12"/>
          </p:nvPr>
        </p:nvSpPr>
        <p:spPr/>
        <p:txBody>
          <a:bodyPr/>
          <a:lstStyle/>
          <a:p>
            <a:fld id="{2C9400E4-C46D-48FA-AEA0-ED136F70A0E5}" type="slidenum">
              <a:rPr kumimoji="1" lang="ja-JP" altLang="en-US" smtClean="0"/>
              <a:t>‹#›</a:t>
            </a:fld>
            <a:endParaRPr kumimoji="1" lang="ja-JP" altLang="en-US"/>
          </a:p>
        </p:txBody>
      </p:sp>
    </p:spTree>
  </p:cSld>
  <p:clrMapOvr>
    <a:masterClrMapping/>
  </p:clrMapOvr>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theme" Target="../theme/theme2.xml" /></Relationships>
</file>

<file path=ppt/slideMasters/_rels/slideMaster2.xml.rels><?xml version="1.0" encoding="UTF-8"?><Relationships xmlns="http://schemas.openxmlformats.org/package/2006/relationships"><Relationship Id="rId1" Type="http://schemas.openxmlformats.org/officeDocument/2006/relationships/slideLayout" Target="../slideLayouts/slideLayout14.xml" /><Relationship Id="rId2" Type="http://schemas.openxmlformats.org/officeDocument/2006/relationships/slideLayout" Target="../slideLayouts/slideLayout15.xml" /><Relationship Id="rId3" Type="http://schemas.openxmlformats.org/officeDocument/2006/relationships/slideLayout" Target="../slideLayouts/slideLayout16.xml" /><Relationship Id="rId4" Type="http://schemas.openxmlformats.org/officeDocument/2006/relationships/slideLayout" Target="../slideLayouts/slideLayout17.xml" /><Relationship Id="rId5" Type="http://schemas.openxmlformats.org/officeDocument/2006/relationships/theme" Target="../theme/theme3.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フッター プレースホルダー 4"/>
          <p:cNvSpPr>
            <a:spLocks noGrp="1"/>
          </p:cNvSpPr>
          <p:nvPr>
            <p:ph type="ftr" sz="quarter" idx="3"/>
          </p:nvPr>
        </p:nvSpPr>
        <p:spPr>
          <a:xfrm>
            <a:off x="5039544" y="9355968"/>
            <a:ext cx="8208912" cy="547688"/>
          </a:xfrm>
          <a:prstGeom prst="rect">
            <a:avLst/>
          </a:prstGeom>
        </p:spPr>
        <p:txBody>
          <a:bodyPr vert="horz" lIns="91440" tIns="45720" rIns="91440" bIns="45720" rtlCol="0" anchor="ctr"/>
          <a:lstStyle>
            <a:lvl1pPr algn="ctr">
              <a:defRPr sz="1200">
                <a:solidFill>
                  <a:schemeClr val="tx1"/>
                </a:solidFill>
                <a:latin typeface="+mn-ea"/>
                <a:ea typeface="+mn-ea"/>
              </a:defRPr>
            </a:lvl1pPr>
          </a:lstStyle>
          <a:p>
            <a:endParaRPr lang="ja-JP" altLang="en-US" dirty="0"/>
          </a:p>
        </p:txBody>
      </p:sp>
      <p:sp>
        <p:nvSpPr>
          <p:cNvPr id="1026" name="タイトル プレースホルダー 1"/>
          <p:cNvSpPr>
            <a:spLocks noGrp="1"/>
          </p:cNvSpPr>
          <p:nvPr>
            <p:ph type="title"/>
          </p:nvPr>
        </p:nvSpPr>
        <p:spPr>
          <a:xfrm>
            <a:off x="914400" y="627980"/>
            <a:ext cx="16459200" cy="1491184"/>
          </a:xfrm>
          <a:prstGeom prst="rect">
            <a:avLst/>
          </a:prstGeom>
        </p:spPr>
        <p:txBody>
          <a:bodyPr vert="horz" lIns="91440" tIns="45720" rIns="91440" bIns="45720" rtlCol="0" anchor="ctr">
            <a:normAutofit/>
          </a:bodyPr>
          <a:lstStyle/>
          <a:p>
            <a:r>
              <a:rPr kumimoji="1" lang="ja-JP" altLang="en-US" dirty="0" smtClean="0"/>
              <a:t>マスター タイトルの書式設定</a:t>
            </a:r>
            <a:endParaRPr kumimoji="1" lang="ja-JP" altLang="en-US" dirty="0"/>
          </a:p>
        </p:txBody>
      </p:sp>
      <p:sp>
        <p:nvSpPr>
          <p:cNvPr id="1027" name="テキスト プレースホルダー 2"/>
          <p:cNvSpPr>
            <a:spLocks noGrp="1"/>
          </p:cNvSpPr>
          <p:nvPr>
            <p:ph type="body" idx="1"/>
          </p:nvPr>
        </p:nvSpPr>
        <p:spPr>
          <a:xfrm>
            <a:off x="914400" y="2605220"/>
            <a:ext cx="16459200" cy="6422008"/>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en-US" altLang="ja-JP" dirty="0" smtClean="0"/>
          </a:p>
          <a:p>
            <a:pPr lvl="5"/>
            <a:r>
              <a:rPr kumimoji="1" lang="ja-JP" altLang="en-US" dirty="0" smtClean="0"/>
              <a:t>第 </a:t>
            </a:r>
            <a:r>
              <a:rPr kumimoji="1" lang="en-US" altLang="ja-JP" dirty="0" smtClean="0"/>
              <a:t>6 </a:t>
            </a:r>
            <a:r>
              <a:rPr kumimoji="1" lang="ja-JP" altLang="en-US" dirty="0" smtClean="0"/>
              <a:t>レベル</a:t>
            </a:r>
          </a:p>
          <a:p>
            <a:pPr lvl="6"/>
            <a:r>
              <a:rPr kumimoji="1" lang="ja-JP" altLang="en-US" dirty="0" smtClean="0"/>
              <a:t>第 </a:t>
            </a:r>
            <a:r>
              <a:rPr kumimoji="1" lang="en-US" altLang="ja-JP" dirty="0" smtClean="0"/>
              <a:t>7 </a:t>
            </a:r>
            <a:r>
              <a:rPr kumimoji="1" lang="ja-JP" altLang="en-US" dirty="0" smtClean="0"/>
              <a:t>レベル</a:t>
            </a:r>
          </a:p>
          <a:p>
            <a:pPr lvl="7"/>
            <a:r>
              <a:rPr kumimoji="1" lang="ja-JP" altLang="en-US" dirty="0" smtClean="0"/>
              <a:t>第 </a:t>
            </a:r>
            <a:r>
              <a:rPr kumimoji="1" lang="en-US" altLang="ja-JP" dirty="0" smtClean="0"/>
              <a:t>8 </a:t>
            </a:r>
            <a:r>
              <a:rPr kumimoji="1" lang="ja-JP" altLang="en-US" dirty="0" smtClean="0"/>
              <a:t>レベル</a:t>
            </a:r>
          </a:p>
          <a:p>
            <a:pPr lvl="8"/>
            <a:r>
              <a:rPr kumimoji="1" lang="ja-JP" altLang="en-US" dirty="0" smtClean="0"/>
              <a:t>第 </a:t>
            </a:r>
            <a:r>
              <a:rPr kumimoji="1" lang="en-US" altLang="ja-JP" dirty="0" smtClean="0"/>
              <a:t>9 </a:t>
            </a:r>
            <a:r>
              <a:rPr kumimoji="1" lang="ja-JP" altLang="en-US" dirty="0" smtClean="0"/>
              <a:t>レベル</a:t>
            </a:r>
          </a:p>
        </p:txBody>
      </p:sp>
      <p:sp>
        <p:nvSpPr>
          <p:cNvPr id="1028" name="日付プレースホルダー 3"/>
          <p:cNvSpPr>
            <a:spLocks noGrp="1"/>
          </p:cNvSpPr>
          <p:nvPr>
            <p:ph type="dt" sz="half" idx="2"/>
          </p:nvPr>
        </p:nvSpPr>
        <p:spPr>
          <a:xfrm>
            <a:off x="914400" y="9355968"/>
            <a:ext cx="3765104" cy="547688"/>
          </a:xfrm>
          <a:prstGeom prst="rect">
            <a:avLst/>
          </a:prstGeom>
        </p:spPr>
        <p:txBody>
          <a:bodyPr vert="horz" lIns="91440" tIns="45720" rIns="91440" bIns="45720" rtlCol="0" anchor="ctr"/>
          <a:lstStyle>
            <a:lvl1pPr algn="l">
              <a:defRPr sz="1200">
                <a:solidFill>
                  <a:schemeClr val="tx1"/>
                </a:solidFill>
                <a:latin typeface="+mn-lt"/>
                <a:ea typeface="+mn-ea"/>
              </a:defRPr>
            </a:lvl1pPr>
          </a:lstStyle>
          <a:p>
            <a:fld id="{3E220A51-F8EA-429A-8E6F-F02BE74E28F7}" type="datetimeFigureOut">
              <a:rPr lang="ja-JP" altLang="en-US" smtClean="0"/>
              <a:pPr/>
              <a:t>2015/3/10</a:t>
            </a:fld>
            <a:endParaRPr lang="ja-JP" altLang="en-US" dirty="0"/>
          </a:p>
        </p:txBody>
      </p:sp>
      <p:sp>
        <p:nvSpPr>
          <p:cNvPr id="1029" name="スライド番号プレースホルダー 5"/>
          <p:cNvSpPr>
            <a:spLocks noGrp="1"/>
          </p:cNvSpPr>
          <p:nvPr>
            <p:ph type="sldNum" sz="quarter" idx="4"/>
          </p:nvPr>
        </p:nvSpPr>
        <p:spPr>
          <a:xfrm>
            <a:off x="13536488" y="9355968"/>
            <a:ext cx="3837112" cy="547688"/>
          </a:xfrm>
          <a:prstGeom prst="rect">
            <a:avLst/>
          </a:prstGeom>
        </p:spPr>
        <p:txBody>
          <a:bodyPr vert="horz" lIns="91440" tIns="45720" rIns="91440" bIns="45720" rtlCol="0" anchor="ctr"/>
          <a:lstStyle>
            <a:lvl1pPr algn="r">
              <a:defRPr sz="1200">
                <a:solidFill>
                  <a:schemeClr val="tx1"/>
                </a:solidFill>
                <a:latin typeface="+mn-lt"/>
                <a:ea typeface="+mn-ea"/>
              </a:defRPr>
            </a:lvl1pPr>
          </a:lstStyle>
          <a:p>
            <a:fld id="{2C9400E4-C46D-48FA-AEA0-ED136F70A0E5}"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Lst>
  <p:txStyles>
    <p:titleStyle>
      <a:lvl1pPr algn="ctr" defTabSz="914400" rtl="0" eaLnBrk="1" latinLnBrk="0" hangingPunct="1">
        <a:spcBef>
          <a:spcPct val="0"/>
        </a:spcBef>
        <a:buNone/>
        <a:defRPr kumimoji="1" sz="4400" b="0" kern="1200">
          <a:solidFill>
            <a:schemeClr val="tx1"/>
          </a:solidFill>
          <a:latin typeface="+mj-ea"/>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457200" indent="-457200" algn="l" defTabSz="914400" rtl="0" eaLnBrk="1" latinLnBrk="0" hangingPunct="1">
        <a:spcBef>
          <a:spcPct val="20000"/>
        </a:spcBef>
        <a:buFont typeface="Arial" panose="020B0604020202020204" pitchFamily="34" charset="0"/>
        <a:buChar char="•"/>
        <a:defRPr kumimoji="1" sz="3200" kern="1200">
          <a:solidFill>
            <a:schemeClr val="tx1"/>
          </a:solidFill>
          <a:latin typeface="+mn-ea"/>
          <a:ea typeface="+mn-ea"/>
          <a:cs typeface="+mn-cs"/>
        </a:defRPr>
      </a:lvl1pPr>
      <a:lvl2pPr marL="914400" indent="-45720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257300" indent="-3429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714500" indent="-342900" algn="l" defTabSz="914400" rtl="0" eaLnBrk="1" latinLnBrk="0" hangingPunct="1">
        <a:spcBef>
          <a:spcPct val="20000"/>
        </a:spcBef>
        <a:buSzPct val="100000"/>
        <a:buFont typeface="Arial" panose="020B0604020202020204" pitchFamily="34" charset="0"/>
        <a:buChar char="•"/>
        <a:defRPr kumimoji="1" sz="2000" kern="1200">
          <a:solidFill>
            <a:schemeClr val="tx1"/>
          </a:solidFill>
          <a:latin typeface="+mn-lt"/>
          <a:ea typeface="+mn-ea"/>
          <a:cs typeface="+mn-cs"/>
        </a:defRPr>
      </a:lvl4pPr>
      <a:lvl5pPr marL="2171700" marR="0" indent="-342900" algn="l" defTabSz="914400" rtl="0" eaLnBrk="1" fontAlgn="auto" latinLnBrk="0" hangingPunct="1">
        <a:lnSpc>
          <a:spcPct val="100000"/>
        </a:lnSpc>
        <a:spcBef>
          <a:spcPct val="20000"/>
        </a:spcBef>
        <a:spcAft>
          <a:spcPts val="0"/>
        </a:spcAft>
        <a:buClrTx/>
        <a:buSzPct val="100000"/>
        <a:buFont typeface="Arial" panose="020B0604020202020204" pitchFamily="34" charset="0"/>
        <a:buChar char="•"/>
        <a:tabLst/>
        <a:defRPr kumimoji="1" sz="2000" kern="1200">
          <a:solidFill>
            <a:schemeClr val="tx1"/>
          </a:solidFill>
          <a:latin typeface="+mn-lt"/>
          <a:ea typeface="+mn-ea"/>
          <a:cs typeface="+mn-cs"/>
        </a:defRPr>
      </a:lvl5pPr>
      <a:lvl6pPr marL="25717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30289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7pPr>
      <a:lvl8pPr marL="34861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j-ea"/>
          <a:cs typeface="+mn-cs"/>
        </a:defRPr>
      </a:lvl8pPr>
      <a:lvl9pPr marL="3943350" indent="-28575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spTree>
      <p:nvGrpSpPr>
        <p:cNvPr id="0" name=""/>
        <p:cNvGrpSpPr/>
        <p:nvPr/>
      </p:nvGrpSpPr>
      <p:grpSpPr/>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Lst>
  <p:txStyles>
    <p:titleStyle/>
    <p:bodyStyle/>
    <p:otherStyle/>
  </p:txStyles>
</p:sldMaster>
</file>

<file path=ppt/slides/_rels/slide1.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audio" Target="../media/media1.wav" /><Relationship Id="rId3" Type="http://schemas.microsoft.com/office/2007/relationships/media" Target="../media/media1.wav" /><Relationship Id="rId4" Type="http://schemas.openxmlformats.org/officeDocument/2006/relationships/image" Target="../media/image2.png" /><Relationship Id="rId5" Type="http://schemas.openxmlformats.org/officeDocument/2006/relationships/slideLayout" Target="../slideLayouts/slideLayout7.xml" /><Relationship Id="rId6" Type="http://schemas.openxmlformats.org/officeDocument/2006/relationships/notesSlide" Target="../notesSlides/notesSlide1.xml" /></Relationships>
</file>

<file path=ppt/slides/_rels/slide2.xml.rels><?xml version="1.0" encoding="UTF-8"?><Relationships xmlns="http://schemas.openxmlformats.org/package/2006/relationships"><Relationship Id="rId1" Type="http://schemas.openxmlformats.org/officeDocument/2006/relationships/image" Target="../media/image3.png" /><Relationship Id="rId2" Type="http://schemas.openxmlformats.org/officeDocument/2006/relationships/audio" Target="../media/media2.wav" /><Relationship Id="rId3" Type="http://schemas.microsoft.com/office/2007/relationships/media" Target="../media/media2.wav" /><Relationship Id="rId4" Type="http://schemas.openxmlformats.org/officeDocument/2006/relationships/image" Target="../media/image2.png" /><Relationship Id="rId5" Type="http://schemas.openxmlformats.org/officeDocument/2006/relationships/slideLayout" Target="../slideLayouts/slideLayout7.xml" /><Relationship Id="rId6"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image" Target="../media/image4.emf" /><Relationship Id="rId2" Type="http://schemas.openxmlformats.org/officeDocument/2006/relationships/slideLayout" Target="../slideLayouts/slideLayout7.xml" /><Relationship Id="rId3"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image" Target="../media/image5.png" /><Relationship Id="rId2" Type="http://schemas.openxmlformats.org/officeDocument/2006/relationships/slideLayout" Target="../slideLayouts/slideLayout2.xml" /><Relationship Id="rId3"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image" Target="../media/image6.png" /><Relationship Id="rId2" Type="http://schemas.openxmlformats.org/officeDocument/2006/relationships/image" Target="../media/image7.png" /><Relationship Id="rId3" Type="http://schemas.openxmlformats.org/officeDocument/2006/relationships/slideLayout" Target="../slideLayouts/slideLayout7.xml" /><Relationship Id="rId4"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image" Target="../media/image8.png" /><Relationship Id="rId2" Type="http://schemas.openxmlformats.org/officeDocument/2006/relationships/image" Target="../media/image9.png" /><Relationship Id="rId3" Type="http://schemas.openxmlformats.org/officeDocument/2006/relationships/image" Target="../media/image10.png" /><Relationship Id="rId4" Type="http://schemas.openxmlformats.org/officeDocument/2006/relationships/image" Target="../media/image11.png" /><Relationship Id="rId5" Type="http://schemas.openxmlformats.org/officeDocument/2006/relationships/image" Target="../media/image12.png" /><Relationship Id="rId6" Type="http://schemas.openxmlformats.org/officeDocument/2006/relationships/image" Target="../media/image13.png" /><Relationship Id="rId7" Type="http://schemas.openxmlformats.org/officeDocument/2006/relationships/image" Target="../media/image14.png" /><Relationship Id="rId8" Type="http://schemas.openxmlformats.org/officeDocument/2006/relationships/image" Target="../media/image15.emf" /><Relationship Id="rId9" Type="http://schemas.openxmlformats.org/officeDocument/2006/relationships/image" Target="../media/image16.emf" /><Relationship Id="rId10" Type="http://schemas.openxmlformats.org/officeDocument/2006/relationships/image" Target="../media/image17.emf" /><Relationship Id="rId11" Type="http://schemas.openxmlformats.org/officeDocument/2006/relationships/image" Target="../media/image18.png" /><Relationship Id="rId12" Type="http://schemas.openxmlformats.org/officeDocument/2006/relationships/image" Target="../media/image19.png" /><Relationship Id="rId13" Type="http://schemas.openxmlformats.org/officeDocument/2006/relationships/image" Target="../media/image20.png" /><Relationship Id="rId14" Type="http://schemas.openxmlformats.org/officeDocument/2006/relationships/slideLayout" Target="../slideLayouts/slideLayout17.xml" /><Relationship Id="rId15"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image" Target="../media/image21.jpeg" /><Relationship Id="rId2" Type="http://schemas.openxmlformats.org/officeDocument/2006/relationships/slideLayout" Target="../slideLayouts/slideLayout2.xml" /><Relationship Id="rId3" Type="http://schemas.openxmlformats.org/officeDocument/2006/relationships/notesSlide" Target="../notesSlides/notesSlide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9" name="AutoShape 2"/>
          <p:cNvSpPr/>
          <p:nvPr/>
        </p:nvSpPr>
        <p:spPr>
          <a:xfrm>
            <a:off x="5358840" y="1108553"/>
            <a:ext cx="11859377" cy="8069894"/>
          </a:xfrm>
          <a:prstGeom prst="rect">
            <a:avLst/>
          </a:prstGeom>
          <a:noFill/>
        </p:spPr>
      </p:sp>
      <p:grpSp>
        <p:nvGrpSpPr>
          <p:cNvPr id="1120" name="Group 5"/>
          <p:cNvGrpSpPr/>
          <p:nvPr/>
        </p:nvGrpSpPr>
        <p:grpSpPr>
          <a:xfrm>
            <a:off x="526311" y="698279"/>
            <a:ext cx="16681781" cy="3221221"/>
            <a:chOff x="0" y="0"/>
            <a:chExt cx="9309743" cy="9371614"/>
          </a:xfrm>
        </p:grpSpPr>
        <p:sp>
          <p:nvSpPr>
            <p:cNvPr id="1121" name="AutoShape 6"/>
            <p:cNvSpPr/>
            <p:nvPr/>
          </p:nvSpPr>
          <p:spPr>
            <a:xfrm>
              <a:off x="0" y="0"/>
              <a:ext cx="9309692" cy="9371614"/>
            </a:xfrm>
            <a:prstGeom prst="rect">
              <a:avLst/>
            </a:prstGeom>
            <a:noFill/>
          </p:spPr>
        </p:sp>
        <p:sp>
          <p:nvSpPr>
            <p:cNvPr id="1122" name="TextBox 7"/>
            <p:cNvSpPr txBox="1"/>
            <p:nvPr/>
          </p:nvSpPr>
          <p:spPr>
            <a:xfrm>
              <a:off x="3861" y="618292"/>
              <a:ext cx="9305882" cy="6417215"/>
            </a:xfrm>
            <a:prstGeom prst="rect">
              <a:avLst/>
            </a:prstGeom>
          </p:spPr>
          <p:txBody>
            <a:bodyPr wrap="square" lIns="0" tIns="0" rIns="0" bIns="0" rtlCol="0" anchor="t">
              <a:spAutoFit/>
            </a:bodyPr>
            <a:lstStyle/>
            <a:p>
              <a:pPr marL="0" lvl="0" indent="0" algn="ctr">
                <a:lnSpc>
                  <a:spcPts val="8574"/>
                </a:lnSpc>
              </a:pPr>
              <a:r>
                <a:rPr lang="en-US" sz="7724" b="1">
                  <a:solidFill>
                    <a:srgbClr val="000000"/>
                  </a:solidFill>
                  <a:latin typeface="PT Serif Bold"/>
                  <a:ea typeface="PT Serif Bold"/>
                  <a:cs typeface="PT Serif Bold"/>
                  <a:sym typeface="PT Serif Bold"/>
                </a:rPr>
                <a:t>いつまでも安心して暮らせるまちに </a:t>
              </a:r>
            </a:p>
            <a:p>
              <a:pPr marL="0" lvl="0" indent="0" algn="ctr">
                <a:lnSpc>
                  <a:spcPts val="8574"/>
                </a:lnSpc>
              </a:pPr>
              <a:r>
                <a:rPr lang="en-US" sz="6600" b="1">
                  <a:solidFill>
                    <a:srgbClr val="000000"/>
                  </a:solidFill>
                  <a:latin typeface="PT Serif Bold"/>
                  <a:ea typeface="PT Serif Bold"/>
                  <a:cs typeface="PT Serif Bold"/>
                  <a:sym typeface="PT Serif Bold"/>
                </a:rPr>
                <a:t>～廿日市市地域共生社会推進室のご紹介～</a:t>
              </a:r>
              <a:endParaRPr lang="en-US" sz="7724" b="1">
                <a:solidFill>
                  <a:srgbClr val="000000"/>
                </a:solidFill>
                <a:latin typeface="PT Serif Bold"/>
                <a:ea typeface="PT Serif Bold"/>
                <a:cs typeface="PT Serif Bold"/>
                <a:sym typeface="PT Serif Bold"/>
              </a:endParaRPr>
            </a:p>
          </p:txBody>
        </p:sp>
      </p:grpSp>
      <p:pic>
        <p:nvPicPr>
          <p:cNvPr id="1123" name="Picture 757"/>
          <p:cNvPicPr>
            <a:picLocks noChangeAspect="1" noChangeArrowheads="1"/>
          </p:cNvPicPr>
          <p:nvPr/>
        </p:nvPicPr>
        <p:blipFill>
          <a:blip r:embed="rId1"/>
          <a:srcRect l="2824" r="3691"/>
          <a:stretch>
            <a:fillRect/>
          </a:stretch>
        </p:blipFill>
        <p:spPr>
          <a:xfrm>
            <a:off x="1827830" y="3331601"/>
            <a:ext cx="15092170" cy="6563899"/>
          </a:xfrm>
          <a:prstGeom prst="rect">
            <a:avLst/>
          </a:prstGeom>
          <a:noFill/>
          <a:ln>
            <a:noFill/>
          </a:ln>
        </p:spPr>
      </p:pic>
      <p:pic>
        <p:nvPicPr>
          <p:cNvPr id="1124" name="foc3C14.wav"/>
          <p:cNvPicPr>
            <a:picLocks noChangeAspect="1"/>
          </p:cNvPicPr>
          <p:nvPr>
            <a:audioFile r:link="rId2" contentType="audio/wav"/>
            <p:extLst>
              <p:ext uri="{DAA4B4D4-6D71-4841-9C94-3DE7FCFB9230}">
                <p14:media xmlns:p14="http://schemas.microsoft.com/office/powerpoint/2010/main" r:embed="rId3"/>
              </p:ext>
            </p:extLst>
          </p:nvPr>
        </p:nvPicPr>
        <p:blipFill>
          <a:blip r:embed="rId4"/>
          <a:stretch>
            <a:fillRect/>
          </a:stretch>
        </p:blipFill>
        <p:spPr>
          <a:xfrm>
            <a:off x="16459200" y="8458200"/>
            <a:ext cx="1219200" cy="1219200"/>
          </a:xfrm>
          <a:prstGeom prst="rect">
            <a:avLst/>
          </a:prstGeom>
        </p:spPr>
      </p:pic>
    </p:spTree>
  </p:cSld>
  <p:clrMapOvr>
    <a:masterClrMapping/>
  </p:clrMapOvr>
  <p:transition advTm="404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2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24"/>
                </p:tgtEl>
              </p:cMediaNode>
            </p:audio>
          </p:childTnLst>
        </p:cTn>
      </p:par>
    </p:tnLst>
  </p:timing>
  <p:extLst>
    <p:ext uri="{3A86A75C-4F4B-4683-9AE1-C65F6400EC91}"/>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grpSp>
        <p:nvGrpSpPr>
          <p:cNvPr id="1130" name="Group 2"/>
          <p:cNvGrpSpPr/>
          <p:nvPr/>
        </p:nvGrpSpPr>
        <p:grpSpPr>
          <a:xfrm>
            <a:off x="9936000" y="271999"/>
            <a:ext cx="7908899" cy="9743002"/>
            <a:chOff x="0" y="0"/>
            <a:chExt cx="812800" cy="1001291"/>
          </a:xfrm>
        </p:grpSpPr>
        <p:sp>
          <p:nvSpPr>
            <p:cNvPr id="1131" name="Freeform 3"/>
            <p:cNvSpPr/>
            <p:nvPr/>
          </p:nvSpPr>
          <p:spPr>
            <a:xfrm>
              <a:off x="0" y="0"/>
              <a:ext cx="812800" cy="1001291"/>
            </a:xfrm>
            <a:custGeom>
              <a:avLst/>
              <a:gdLst/>
              <a:ahLst/>
              <a:cxnLst/>
              <a:rect l="l" t="t" r="r" b="b"/>
              <a:pathLst>
                <a:path w="812800" h="1001291">
                  <a:moveTo>
                    <a:pt x="0" y="0"/>
                  </a:moveTo>
                  <a:lnTo>
                    <a:pt x="812800" y="0"/>
                  </a:lnTo>
                  <a:lnTo>
                    <a:pt x="812800" y="1001291"/>
                  </a:lnTo>
                  <a:lnTo>
                    <a:pt x="0" y="1001291"/>
                  </a:lnTo>
                  <a:close/>
                </a:path>
              </a:pathLst>
            </a:custGeom>
            <a:solidFill>
              <a:srgbClr val="000000">
                <a:alpha val="0"/>
              </a:srgbClr>
            </a:solidFill>
            <a:ln w="12700">
              <a:solidFill>
                <a:srgbClr val="000000"/>
              </a:solidFill>
            </a:ln>
          </p:spPr>
        </p:sp>
      </p:grpSp>
      <p:grpSp>
        <p:nvGrpSpPr>
          <p:cNvPr id="1132" name="Group 4"/>
          <p:cNvGrpSpPr/>
          <p:nvPr/>
        </p:nvGrpSpPr>
        <p:grpSpPr>
          <a:xfrm>
            <a:off x="584455" y="1718257"/>
            <a:ext cx="8384422" cy="5933296"/>
            <a:chOff x="0" y="-9525"/>
            <a:chExt cx="11179230" cy="7911061"/>
          </a:xfrm>
        </p:grpSpPr>
        <p:sp>
          <p:nvSpPr>
            <p:cNvPr id="1133" name="TextBox 5"/>
            <p:cNvSpPr txBox="1"/>
            <p:nvPr/>
          </p:nvSpPr>
          <p:spPr>
            <a:xfrm>
              <a:off x="161667" y="-9525"/>
              <a:ext cx="10356836" cy="3693319"/>
            </a:xfrm>
            <a:prstGeom prst="rect">
              <a:avLst/>
            </a:prstGeom>
          </p:spPr>
          <p:txBody>
            <a:bodyPr lIns="0" tIns="0" rIns="0" bIns="0" rtlCol="0" anchor="t">
              <a:spAutoFit/>
            </a:bodyPr>
            <a:lstStyle/>
            <a:p>
              <a:pPr marL="0" lvl="0" indent="0" algn="l">
                <a:lnSpc>
                  <a:spcPts val="10800"/>
                </a:lnSpc>
              </a:pPr>
              <a:r>
                <a:rPr lang="en-US" sz="9000" b="1">
                  <a:solidFill>
                    <a:schemeClr val="tx1"/>
                  </a:solidFill>
                  <a:latin typeface="PT Serif Bold"/>
                  <a:ea typeface="PT Serif Bold"/>
                  <a:cs typeface="PT Serif Bold"/>
                  <a:sym typeface="PT Serif Bold"/>
                </a:rPr>
                <a:t>地域共生社会</a:t>
              </a:r>
              <a:endParaRPr>
                <a:solidFill>
                  <a:schemeClr val="tx1"/>
                </a:solidFill>
              </a:endParaRPr>
            </a:p>
            <a:p>
              <a:pPr marL="0" lvl="0" indent="0" algn="l">
                <a:lnSpc>
                  <a:spcPts val="10800"/>
                </a:lnSpc>
              </a:pPr>
              <a:r>
                <a:rPr lang="en-US" sz="9000" b="1">
                  <a:solidFill>
                    <a:schemeClr val="tx1"/>
                  </a:solidFill>
                  <a:latin typeface="PT Serif Bold"/>
                  <a:ea typeface="PT Serif Bold"/>
                  <a:cs typeface="PT Serif Bold"/>
                  <a:sym typeface="PT Serif Bold"/>
                </a:rPr>
                <a:t>とは？</a:t>
              </a:r>
              <a:endParaRPr lang="en-US" sz="9000" b="1">
                <a:solidFill>
                  <a:schemeClr val="tx1"/>
                </a:solidFill>
                <a:latin typeface="PT Serif Bold"/>
                <a:ea typeface="PT Serif Bold"/>
                <a:cs typeface="PT Serif Bold"/>
                <a:sym typeface="PT Serif Bold"/>
              </a:endParaRPr>
            </a:p>
          </p:txBody>
        </p:sp>
        <p:sp>
          <p:nvSpPr>
            <p:cNvPr id="1134" name="TextBox 6"/>
            <p:cNvSpPr txBox="1"/>
            <p:nvPr/>
          </p:nvSpPr>
          <p:spPr>
            <a:xfrm>
              <a:off x="161667" y="4567289"/>
              <a:ext cx="10356836" cy="5334793"/>
            </a:xfrm>
            <a:prstGeom prst="rect">
              <a:avLst/>
            </a:prstGeom>
          </p:spPr>
          <p:txBody>
            <a:bodyPr lIns="0" tIns="0" rIns="0" bIns="0" rtlCol="0" anchor="t">
              <a:spAutoFit/>
            </a:bodyPr>
            <a:lstStyle/>
            <a:p>
              <a:pPr marL="0" lvl="0" indent="0" algn="l">
                <a:lnSpc>
                  <a:spcPts val="3900"/>
                </a:lnSpc>
              </a:pPr>
              <a:r>
                <a:rPr lang="en-US" sz="3000">
                  <a:solidFill>
                    <a:srgbClr val="191919"/>
                  </a:solidFill>
                  <a:latin typeface="PT Serif"/>
                  <a:ea typeface="PT Serif"/>
                  <a:cs typeface="PT Serif"/>
                  <a:sym typeface="PT Serif"/>
                </a:rPr>
                <a:t>地域共生社会とは、</a:t>
              </a:r>
              <a:endParaRPr/>
            </a:p>
            <a:p>
              <a:pPr marL="0" lvl="0" indent="0" algn="l">
                <a:lnSpc>
                  <a:spcPts val="3900"/>
                </a:lnSpc>
              </a:pPr>
              <a:r>
                <a:rPr lang="en-US" sz="3000">
                  <a:solidFill>
                    <a:srgbClr val="191919"/>
                  </a:solidFill>
                  <a:latin typeface="PT Serif"/>
                  <a:ea typeface="PT Serif"/>
                  <a:cs typeface="PT Serif"/>
                  <a:sym typeface="PT Serif"/>
                </a:rPr>
                <a:t>制度・分野ごとの『縦割り』や「支え手」「受け手」という関係を超えて、</a:t>
              </a:r>
              <a:endParaRPr lang="en-US" sz="3000">
                <a:solidFill>
                  <a:srgbClr val="191919"/>
                </a:solidFill>
                <a:latin typeface="PT Serif"/>
                <a:ea typeface="PT Serif"/>
                <a:cs typeface="PT Serif"/>
                <a:sym typeface="PT Serif"/>
              </a:endParaRPr>
            </a:p>
            <a:p>
              <a:pPr marL="0" lvl="0" indent="0" algn="l">
                <a:lnSpc>
                  <a:spcPts val="3900"/>
                </a:lnSpc>
              </a:pPr>
              <a:r>
                <a:rPr lang="en-US" sz="3000">
                  <a:solidFill>
                    <a:srgbClr val="191919"/>
                  </a:solidFill>
                  <a:latin typeface="PT Serif"/>
                  <a:ea typeface="PT Serif"/>
                  <a:cs typeface="PT Serif"/>
                  <a:sym typeface="PT Serif"/>
                </a:rPr>
                <a:t>年齢・障がい・国籍・世代を問わず、すべての人が住み慣れた地域で支え合いながら暮らせる社会のことです。</a:t>
              </a:r>
              <a:r>
                <a:rPr lang="en-US" sz="3000">
                  <a:solidFill>
                    <a:srgbClr val="FFFFFF"/>
                  </a:solidFill>
                  <a:latin typeface="PT Serif"/>
                  <a:ea typeface="PT Serif"/>
                  <a:cs typeface="PT Serif"/>
                  <a:sym typeface="PT Serif"/>
                </a:rPr>
                <a:t>  制度や分野の枠を超え、地域に暮らすすべての人が「誰一人取り残さない」共生の仕組みを目指します。</a:t>
              </a:r>
              <a:endParaRPr lang="en-US" sz="3000">
                <a:solidFill>
                  <a:srgbClr val="191919"/>
                </a:solidFill>
                <a:latin typeface="PT Serif"/>
                <a:ea typeface="PT Serif"/>
                <a:cs typeface="PT Serif"/>
                <a:sym typeface="PT Serif"/>
              </a:endParaRPr>
            </a:p>
          </p:txBody>
        </p:sp>
        <p:sp>
          <p:nvSpPr>
            <p:cNvPr id="1135" name="AutoShape 7"/>
            <p:cNvSpPr/>
            <p:nvPr/>
          </p:nvSpPr>
          <p:spPr>
            <a:xfrm>
              <a:off x="0" y="4078653"/>
              <a:ext cx="11179230" cy="0"/>
            </a:xfrm>
            <a:prstGeom prst="line">
              <a:avLst/>
            </a:prstGeom>
            <a:ln w="139700" cap="flat">
              <a:solidFill>
                <a:schemeClr val="tx2"/>
              </a:solidFill>
              <a:prstDash val="solid"/>
              <a:headEnd type="none" w="sm" len="sm"/>
              <a:tailEnd type="none" w="sm" len="sm"/>
            </a:ln>
          </p:spPr>
        </p:sp>
      </p:grpSp>
      <p:pic>
        <p:nvPicPr>
          <p:cNvPr id="1136" name="図 804"/>
          <p:cNvPicPr>
            <a:picLocks noChangeAspect="1"/>
          </p:cNvPicPr>
          <p:nvPr/>
        </p:nvPicPr>
        <p:blipFill>
          <a:blip r:embed="rId1"/>
          <a:stretch>
            <a:fillRect/>
          </a:stretch>
        </p:blipFill>
        <p:spPr>
          <a:xfrm>
            <a:off x="10145114" y="508529"/>
            <a:ext cx="7490672" cy="9269943"/>
          </a:xfrm>
          <a:prstGeom prst="rect">
            <a:avLst/>
          </a:prstGeom>
        </p:spPr>
      </p:pic>
      <p:pic>
        <p:nvPicPr>
          <p:cNvPr id="1137" name="foc4C03.wav"/>
          <p:cNvPicPr>
            <a:picLocks noChangeAspect="1"/>
          </p:cNvPicPr>
          <p:nvPr>
            <a:audioFile r:link="rId2" contentType="audio/wav"/>
            <p:extLst>
              <p:ext uri="{DAA4B4D4-6D71-4841-9C94-3DE7FCFB9230}">
                <p14:media xmlns:p14="http://schemas.microsoft.com/office/powerpoint/2010/main" r:embed="rId3"/>
              </p:ext>
            </p:extLst>
          </p:nvPr>
        </p:nvPicPr>
        <p:blipFill>
          <a:blip r:embed="rId4"/>
          <a:stretch>
            <a:fillRect/>
          </a:stretch>
        </p:blipFill>
        <p:spPr>
          <a:xfrm>
            <a:off x="16459200" y="8458200"/>
            <a:ext cx="1219200" cy="1219200"/>
          </a:xfrm>
          <a:prstGeom prst="rect">
            <a:avLst/>
          </a:prstGeom>
        </p:spPr>
      </p:pic>
    </p:spTree>
  </p:cSld>
  <p:clrMapOvr>
    <a:masterClrMapping/>
  </p:clrMapOvr>
  <p:transition advTm="1333"/>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3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37"/>
                </p:tgtEl>
              </p:cMediaNode>
            </p:audio>
          </p:childTnLst>
        </p:cTn>
      </p:par>
    </p:tnLst>
  </p:timing>
  <p:extLst>
    <p:ext uri="{3A86A75C-4F4B-4683-9AE1-C65F6400EC91}"/>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grpSp>
        <p:nvGrpSpPr>
          <p:cNvPr id="1143" name="Group 4"/>
          <p:cNvGrpSpPr/>
          <p:nvPr/>
        </p:nvGrpSpPr>
        <p:grpSpPr>
          <a:xfrm>
            <a:off x="726652" y="607500"/>
            <a:ext cx="16918026" cy="1558315"/>
            <a:chOff x="0" y="-9525"/>
            <a:chExt cx="11181961" cy="3515211"/>
          </a:xfrm>
        </p:grpSpPr>
        <p:sp>
          <p:nvSpPr>
            <p:cNvPr id="1144" name="TextBox 5"/>
            <p:cNvSpPr txBox="1"/>
            <p:nvPr/>
          </p:nvSpPr>
          <p:spPr>
            <a:xfrm>
              <a:off x="161789" y="-9525"/>
              <a:ext cx="11020172" cy="3124239"/>
            </a:xfrm>
            <a:prstGeom prst="rect">
              <a:avLst/>
            </a:prstGeom>
          </p:spPr>
          <p:txBody>
            <a:bodyPr wrap="square" lIns="0" tIns="0" rIns="0" bIns="0" rtlCol="0" anchor="t">
              <a:spAutoFit/>
            </a:bodyPr>
            <a:lstStyle/>
            <a:p>
              <a:pPr marL="0" lvl="0" indent="0" algn="l">
                <a:lnSpc>
                  <a:spcPts val="10800"/>
                </a:lnSpc>
              </a:pPr>
              <a:r>
                <a:rPr lang="en-US" sz="9000" b="1">
                  <a:solidFill>
                    <a:schemeClr val="tx1"/>
                  </a:solidFill>
                  <a:latin typeface="PT Serif Bold"/>
                  <a:ea typeface="PT Serif Bold"/>
                  <a:cs typeface="PT Serif Bold"/>
                  <a:sym typeface="PT Serif Bold"/>
                </a:rPr>
                <a:t>地域共生社会をなぜ目指すのか</a:t>
              </a:r>
              <a:endParaRPr>
                <a:solidFill>
                  <a:schemeClr val="tx1"/>
                </a:solidFill>
              </a:endParaRPr>
            </a:p>
          </p:txBody>
        </p:sp>
        <p:sp>
          <p:nvSpPr>
            <p:cNvPr id="1145" name="AutoShape 7"/>
            <p:cNvSpPr/>
            <p:nvPr/>
          </p:nvSpPr>
          <p:spPr>
            <a:xfrm>
              <a:off x="0" y="3505686"/>
              <a:ext cx="11179230" cy="0"/>
            </a:xfrm>
            <a:prstGeom prst="line">
              <a:avLst/>
            </a:prstGeom>
            <a:ln w="139700" cap="flat">
              <a:solidFill>
                <a:schemeClr val="tx2"/>
              </a:solidFill>
              <a:prstDash val="solid"/>
              <a:headEnd type="none" w="sm" len="sm"/>
              <a:tailEnd type="none" w="sm" len="sm"/>
            </a:ln>
          </p:spPr>
        </p:sp>
      </p:grpSp>
      <p:pic>
        <p:nvPicPr>
          <p:cNvPr id="1146" name="図 87"/>
          <p:cNvPicPr>
            <a:picLocks noChangeAspect="1"/>
          </p:cNvPicPr>
          <p:nvPr/>
        </p:nvPicPr>
        <p:blipFill>
          <a:blip r:embed="rId1"/>
          <a:stretch>
            <a:fillRect/>
          </a:stretch>
        </p:blipFill>
        <p:spPr>
          <a:xfrm>
            <a:off x="2690606" y="2335600"/>
            <a:ext cx="12879910" cy="7493219"/>
          </a:xfrm>
          <a:prstGeom prst="rect">
            <a:avLst/>
          </a:prstGeom>
        </p:spPr>
      </p:pic>
    </p:spTree>
  </p:cSld>
  <p:clrMapOvr>
    <a:masterClrMapping/>
  </p:clrMapOvr>
  <p:transition advTm="1066"/>
  <p:extLst>
    <p:ext uri="{3A86A75C-4F4B-4683-9AE1-C65F6400EC91}"/>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152" name="図 5"/>
          <p:cNvPicPr>
            <a:picLocks noChangeAspect="1"/>
          </p:cNvPicPr>
          <p:nvPr/>
        </p:nvPicPr>
        <p:blipFill>
          <a:blip r:embed="rId1"/>
          <a:srcRect l="18500" t="28577" r="20074" b="5902"/>
          <a:stretch>
            <a:fillRect/>
          </a:stretch>
        </p:blipFill>
        <p:spPr>
          <a:xfrm>
            <a:off x="442938" y="152908"/>
            <a:ext cx="16837966" cy="10103160"/>
          </a:xfrm>
          <a:prstGeom prst="rect">
            <a:avLst/>
          </a:prstGeom>
        </p:spPr>
      </p:pic>
      <p:sp>
        <p:nvSpPr>
          <p:cNvPr id="1153" name="スライド番号プレースホルダー 3"/>
          <p:cNvSpPr>
            <a:spLocks noGrp="1"/>
          </p:cNvSpPr>
          <p:nvPr>
            <p:ph type="sldNum" sz="quarter" idx="12"/>
          </p:nvPr>
        </p:nvSpPr>
        <p:spPr>
          <a:xfrm>
            <a:off x="14400584" y="9680004"/>
            <a:ext cx="3837112" cy="547688"/>
          </a:xfrm>
        </p:spPr>
        <p:txBody>
          <a:bodyPr lIns="182880" tIns="91440" rIns="182880" bIns="91440"/>
          <a:lstStyle/>
          <a:p>
            <a:fld id="{2C9400E4-C46D-48FA-AEA0-ED136F70A0E5}" type="slidenum">
              <a:rPr lang="ja-JP" altLang="en-US" smtClean="0"/>
              <a:pPr/>
              <a:t>4</a:t>
            </a:fld>
            <a:endParaRPr lang="ja-JP" altLang="en-US" dirty="0"/>
          </a:p>
        </p:txBody>
      </p:sp>
    </p:spTree>
    <p:extLst>
      <p:ext uri="{BB962C8B-B14F-4D97-AF65-F5344CB8AC3E}">
        <p14:creationId xmlns:p14="http://schemas.microsoft.com/office/powerpoint/2010/main" val="94229282"/>
      </p:ext>
    </p:extLst>
  </p:cSld>
  <p:clrMapOvr>
    <a:masterClrMapping/>
  </p:clrMapOvr>
  <p:transition advTm="1085"/>
  <p:extLst>
    <p:ext uri="{3A86A75C-4F4B-4683-9AE1-C65F6400EC91}"/>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159" name="図 341"/>
          <p:cNvPicPr>
            <a:picLocks noChangeAspect="1"/>
          </p:cNvPicPr>
          <p:nvPr/>
        </p:nvPicPr>
        <p:blipFill>
          <a:blip r:embed="rId1"/>
          <a:stretch>
            <a:fillRect/>
          </a:stretch>
        </p:blipFill>
        <p:spPr>
          <a:xfrm>
            <a:off x="504000" y="1601627"/>
            <a:ext cx="5089221" cy="8149873"/>
          </a:xfrm>
          <a:prstGeom prst="rect">
            <a:avLst/>
          </a:prstGeom>
        </p:spPr>
      </p:pic>
      <p:pic>
        <p:nvPicPr>
          <p:cNvPr id="1160" name="図 328"/>
          <p:cNvPicPr>
            <a:picLocks noChangeAspect="1"/>
          </p:cNvPicPr>
          <p:nvPr/>
        </p:nvPicPr>
        <p:blipFill>
          <a:blip r:embed="rId2"/>
          <a:stretch>
            <a:fillRect/>
          </a:stretch>
        </p:blipFill>
        <p:spPr>
          <a:xfrm>
            <a:off x="6542552" y="1499637"/>
            <a:ext cx="11673448" cy="9593387"/>
          </a:xfrm>
          <a:prstGeom prst="rect">
            <a:avLst/>
          </a:prstGeom>
        </p:spPr>
      </p:pic>
      <p:sp>
        <p:nvSpPr>
          <p:cNvPr id="1161" name="AutoShape 483"/>
          <p:cNvSpPr/>
          <p:nvPr/>
        </p:nvSpPr>
        <p:spPr>
          <a:xfrm>
            <a:off x="726652" y="1558315"/>
            <a:ext cx="16913894" cy="0"/>
          </a:xfrm>
          <a:prstGeom prst="line">
            <a:avLst/>
          </a:prstGeom>
          <a:ln w="139700" cap="flat">
            <a:solidFill>
              <a:schemeClr val="tx2"/>
            </a:solidFill>
            <a:prstDash val="solid"/>
            <a:headEnd type="none" w="sm" len="sm"/>
            <a:tailEnd type="none" w="sm" len="sm"/>
          </a:ln>
        </p:spPr>
      </p:sp>
      <p:sp>
        <p:nvSpPr>
          <p:cNvPr id="1162" name="TextBox 484"/>
          <p:cNvSpPr txBox="1"/>
          <p:nvPr/>
        </p:nvSpPr>
        <p:spPr>
          <a:xfrm>
            <a:off x="971435" y="175500"/>
            <a:ext cx="16673243" cy="1384995"/>
          </a:xfrm>
          <a:prstGeom prst="rect">
            <a:avLst/>
          </a:prstGeom>
        </p:spPr>
        <p:txBody>
          <a:bodyPr wrap="square" lIns="0" tIns="0" rIns="0" bIns="0" rtlCol="0" anchor="t">
            <a:spAutoFit/>
          </a:bodyPr>
          <a:lstStyle/>
          <a:p>
            <a:pPr marL="0" lvl="0" indent="0" algn="l">
              <a:lnSpc>
                <a:spcPts val="10800"/>
              </a:lnSpc>
            </a:pPr>
            <a:r>
              <a:rPr lang="en-US" sz="9000" b="1">
                <a:solidFill>
                  <a:schemeClr val="tx1"/>
                </a:solidFill>
                <a:latin typeface="PT Serif Bold"/>
                <a:ea typeface="PT Serif Bold"/>
                <a:cs typeface="PT Serif Bold"/>
                <a:sym typeface="PT Serif Bold"/>
              </a:rPr>
              <a:t>包括的な支援体制整備</a:t>
            </a:r>
            <a:endParaRPr>
              <a:solidFill>
                <a:schemeClr val="tx1"/>
              </a:solidFill>
            </a:endParaRPr>
          </a:p>
        </p:txBody>
      </p:sp>
      <p:sp>
        <p:nvSpPr>
          <p:cNvPr id="1163" name="図形 342"/>
          <p:cNvSpPr/>
          <p:nvPr/>
        </p:nvSpPr>
        <p:spPr>
          <a:xfrm>
            <a:off x="5397500" y="5286375"/>
            <a:ext cx="1142552" cy="8640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p>
            <a:pPr algn="ctr">
              <a:defRPr lang="ja-JP" altLang="en-US"/>
            </a:pPr>
            <a:endParaRPr lang="ja-JP"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p:grpSp>
        <p:nvGrpSpPr>
          <p:cNvPr id="1169" name="グループ 420"/>
          <p:cNvGrpSpPr/>
          <p:nvPr/>
        </p:nvGrpSpPr>
        <p:grpSpPr>
          <a:xfrm rot="10620000">
            <a:off x="13946" y="6102736"/>
            <a:ext cx="378347" cy="369812"/>
            <a:chOff x="1309098" y="2367701"/>
            <a:chExt cx="221207" cy="271798"/>
          </a:xfrm>
        </p:grpSpPr>
        <p:sp>
          <p:nvSpPr>
            <p:cNvPr id="1170" name="直線 394"/>
            <p:cNvSpPr/>
            <p:nvPr/>
          </p:nvSpPr>
          <p:spPr>
            <a:xfrm>
              <a:off x="1309098" y="2410338"/>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171" name="直線 395"/>
            <p:cNvSpPr/>
            <p:nvPr/>
          </p:nvSpPr>
          <p:spPr>
            <a:xfrm flipH="1">
              <a:off x="1432598" y="2367701"/>
              <a:ext cx="97707" cy="248080"/>
            </a:xfrm>
            <a:prstGeom prst="line">
              <a:avLst/>
            </a:prstGeom>
          </p:spPr>
          <p:style>
            <a:lnRef idx="3">
              <a:schemeClr val="accent2"/>
            </a:lnRef>
            <a:fillRef idx="0">
              <a:schemeClr val="accent2"/>
            </a:fillRef>
            <a:effectRef idx="2">
              <a:schemeClr val="accent2"/>
            </a:effectRef>
            <a:fontRef idx="minor">
              <a:schemeClr val="tx1"/>
            </a:fontRef>
          </p:style>
        </p:sp>
      </p:grpSp>
      <p:sp>
        <p:nvSpPr>
          <p:cNvPr id="1172" name="楕円 100"/>
          <p:cNvSpPr/>
          <p:nvPr/>
        </p:nvSpPr>
        <p:spPr>
          <a:xfrm>
            <a:off x="157004" y="280419"/>
            <a:ext cx="2343335" cy="9829096"/>
          </a:xfrm>
          <a:prstGeom prst="ellipse">
            <a:avLst/>
          </a:prstGeom>
          <a:solidFill>
            <a:srgbClr val="FFFFBE"/>
          </a:solidFill>
          <a:ln w="28575" cap="flat" cmpd="sng" algn="ctr">
            <a:solidFill>
              <a:schemeClr val="accent2">
                <a:shade val="95000"/>
                <a:satMod val="105000"/>
              </a:schemeClr>
            </a:solidFill>
            <a:prstDash val="solid"/>
          </a:ln>
        </p:spPr>
        <p:style>
          <a:lnRef idx="1">
            <a:schemeClr val="accent2"/>
          </a:lnRef>
          <a:fillRef idx="2">
            <a:schemeClr val="accent2"/>
          </a:fillRef>
          <a:effectRef idx="1">
            <a:schemeClr val="accent2"/>
          </a:effectRef>
          <a:fontRef idx="minor">
            <a:schemeClr val="dk1"/>
          </a:fontRef>
        </p:style>
        <p:txBody>
          <a:bodyPr lIns="140405" tIns="70202" rIns="140405" bIns="70202" anchor="ctr"/>
          <a:p>
            <a:pPr algn="ctr">
              <a:defRPr lang="ja-JP" altLang="en-US"/>
            </a:pPr>
            <a:endParaRPr lang="ja-JP" altLang="en-US"/>
          </a:p>
        </p:txBody>
      </p:sp>
      <p:sp>
        <p:nvSpPr>
          <p:cNvPr id="1173" name="図形 100"/>
          <p:cNvSpPr/>
          <p:nvPr/>
        </p:nvSpPr>
        <p:spPr>
          <a:xfrm>
            <a:off x="7990240" y="6340257"/>
            <a:ext cx="5093935" cy="3623059"/>
          </a:xfrm>
          <a:prstGeom prst="roundRect">
            <a:avLst/>
          </a:prstGeom>
          <a:ln w="25400" cap="flat" cmpd="sng" algn="ctr">
            <a:solidFill>
              <a:schemeClr val="accent6"/>
            </a:solidFill>
            <a:prstDash val="sysDash"/>
          </a:ln>
        </p:spPr>
        <p:style>
          <a:lnRef idx="2">
            <a:schemeClr val="accent2"/>
          </a:lnRef>
          <a:fillRef idx="1">
            <a:schemeClr val="lt1"/>
          </a:fillRef>
          <a:effectRef idx="0">
            <a:schemeClr val="accent2"/>
          </a:effectRef>
          <a:fontRef idx="minor">
            <a:schemeClr val="dk1"/>
          </a:fontRef>
        </p:style>
        <p:txBody>
          <a:bodyPr lIns="140405" tIns="70202" rIns="140405" bIns="70202" anchor="ctr"/>
          <a:p>
            <a:pPr algn="l">
              <a:defRPr lang="ja-JP" altLang="en-US"/>
            </a:pPr>
            <a:r>
              <a:rPr lang="ja-JP" altLang="en-US" sz="2100" b="1">
                <a:latin typeface="ＭＳ Ｐゴシック"/>
                <a:ea typeface="ＭＳ Ｐゴシック"/>
              </a:rPr>
              <a:t>　</a:t>
            </a:r>
            <a:endParaRPr lang="ja-JP" altLang="en-US" sz="17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15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21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2100" b="1">
              <a:latin typeface="ＭＳ Ｐゴシック"/>
              <a:ea typeface="ＭＳ Ｐゴシック"/>
            </a:endParaRPr>
          </a:p>
          <a:p>
            <a:pPr algn="l">
              <a:defRPr lang="ja-JP" altLang="en-US"/>
            </a:pPr>
            <a:endParaRPr lang="ja-JP" altLang="en-US" sz="21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21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a:p>
        </p:txBody>
      </p:sp>
      <p:sp>
        <p:nvSpPr>
          <p:cNvPr id="1174" name="図形 83"/>
          <p:cNvSpPr/>
          <p:nvPr/>
        </p:nvSpPr>
        <p:spPr>
          <a:xfrm>
            <a:off x="2618523" y="1126959"/>
            <a:ext cx="15271948" cy="8983976"/>
          </a:xfrm>
          <a:prstGeom prst="roundRect">
            <a:avLst>
              <a:gd name="adj" fmla="val 4290"/>
            </a:avLst>
          </a:prstGeom>
          <a:noFill/>
          <a:ln w="38100" cap="flat" cmpd="sng" algn="ctr">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185281" tIns="92640" rIns="185281" bIns="92640" anchor="ctr"/>
          <a:p>
            <a:pPr algn="ctr">
              <a:defRPr lang="ja-JP" altLang="en-US"/>
            </a:pPr>
            <a:r>
              <a:rPr lang="ja-JP" altLang="en-US" b="1">
                <a:latin typeface="ＭＳ Ｐゴシック"/>
                <a:ea typeface="ＭＳ Ｐゴシック"/>
              </a:rPr>
              <a:t>口</a:t>
            </a:r>
            <a:endParaRPr lang="ja-JP" altLang="en-US"/>
          </a:p>
        </p:txBody>
      </p:sp>
      <p:sp>
        <p:nvSpPr>
          <p:cNvPr id="1175" name="図形 98"/>
          <p:cNvSpPr/>
          <p:nvPr/>
        </p:nvSpPr>
        <p:spPr>
          <a:xfrm>
            <a:off x="12240265" y="3497074"/>
            <a:ext cx="4395724" cy="1226395"/>
          </a:xfrm>
          <a:prstGeom prst="roundRect">
            <a:avLst/>
          </a:prstGeom>
          <a:ln w="25400" cap="flat" cmpd="sng" algn="ctr">
            <a:solidFill>
              <a:schemeClr val="accent4"/>
            </a:solidFill>
            <a:prstDash val="sysDash"/>
          </a:ln>
        </p:spPr>
        <p:style>
          <a:lnRef idx="2">
            <a:schemeClr val="accent4"/>
          </a:lnRef>
          <a:fillRef idx="1">
            <a:schemeClr val="lt1"/>
          </a:fillRef>
          <a:effectRef idx="0">
            <a:schemeClr val="accent4"/>
          </a:effectRef>
          <a:fontRef idx="minor">
            <a:schemeClr val="dk1"/>
          </a:fontRef>
        </p:style>
        <p:txBody>
          <a:bodyPr lIns="140405" tIns="70202" rIns="140405" bIns="70202" anchor="ctr"/>
          <a:p>
            <a:pPr algn="l">
              <a:defRPr lang="ja-JP" altLang="en-US"/>
            </a:pPr>
            <a:r>
              <a:rPr lang="ja-JP" altLang="en-US" sz="2100" b="1">
                <a:latin typeface="ＭＳ Ｐゴシック"/>
                <a:ea typeface="ＭＳ Ｐゴシック"/>
              </a:rPr>
              <a:t>　</a:t>
            </a:r>
            <a:endParaRPr lang="ja-JP" altLang="en-US" sz="17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1500" b="1">
              <a:latin typeface="ＭＳ Ｐゴシック"/>
              <a:ea typeface="ＭＳ Ｐゴシック"/>
            </a:endParaRPr>
          </a:p>
          <a:p>
            <a:pPr algn="ctr">
              <a:defRPr lang="ja-JP" altLang="en-US"/>
            </a:pPr>
            <a:endParaRPr lang="ja-JP" altLang="en-US"/>
          </a:p>
        </p:txBody>
      </p:sp>
      <p:sp>
        <p:nvSpPr>
          <p:cNvPr id="1176" name="楕円 77"/>
          <p:cNvSpPr/>
          <p:nvPr/>
        </p:nvSpPr>
        <p:spPr>
          <a:xfrm>
            <a:off x="154262" y="4065895"/>
            <a:ext cx="2339795" cy="1861318"/>
          </a:xfrm>
          <a:prstGeom prst="ellipse">
            <a:avLst/>
          </a:prstGeom>
        </p:spPr>
        <p:style>
          <a:lnRef idx="1">
            <a:schemeClr val="accent3"/>
          </a:lnRef>
          <a:fillRef idx="2">
            <a:schemeClr val="accent3"/>
          </a:fillRef>
          <a:effectRef idx="1">
            <a:schemeClr val="accent3"/>
          </a:effectRef>
          <a:fontRef idx="minor">
            <a:schemeClr val="dk1"/>
          </a:fontRef>
        </p:style>
        <p:txBody>
          <a:bodyPr lIns="140405" tIns="70202" rIns="140405" bIns="70202" anchor="ctr"/>
          <a:p>
            <a:pPr algn="ctr">
              <a:defRPr lang="ja-JP" altLang="en-US"/>
            </a:pPr>
            <a:r>
              <a:rPr lang="ja-JP" altLang="en-US" sz="3700"/>
              <a:t>参加支援</a:t>
            </a:r>
            <a:endParaRPr lang="ja-JP" altLang="en-US"/>
          </a:p>
        </p:txBody>
      </p:sp>
      <p:sp>
        <p:nvSpPr>
          <p:cNvPr id="1177" name="図形 99"/>
          <p:cNvSpPr/>
          <p:nvPr/>
        </p:nvSpPr>
        <p:spPr>
          <a:xfrm>
            <a:off x="7992354" y="4425334"/>
            <a:ext cx="5091258" cy="1899790"/>
          </a:xfrm>
          <a:prstGeom prst="roundRect">
            <a:avLst/>
          </a:prstGeom>
          <a:noFill/>
          <a:ln w="25400" cap="flat" cmpd="sng" algn="ctr">
            <a:solidFill>
              <a:schemeClr val="accent3"/>
            </a:solidFill>
            <a:prstDash val="sysDash"/>
          </a:ln>
        </p:spPr>
        <p:style>
          <a:lnRef idx="2">
            <a:schemeClr val="accent2"/>
          </a:lnRef>
          <a:fillRef idx="1">
            <a:schemeClr val="lt1"/>
          </a:fillRef>
          <a:effectRef idx="0">
            <a:schemeClr val="accent2"/>
          </a:effectRef>
          <a:fontRef idx="minor">
            <a:schemeClr val="dk1"/>
          </a:fontRef>
        </p:style>
        <p:txBody>
          <a:bodyPr lIns="140405" tIns="70202" rIns="140405" bIns="70202" anchor="ctr"/>
          <a:p>
            <a:pPr algn="l">
              <a:defRPr lang="ja-JP" altLang="en-US"/>
            </a:pPr>
            <a:r>
              <a:rPr lang="ja-JP" altLang="en-US" sz="2100" b="1">
                <a:latin typeface="ＭＳ Ｐゴシック"/>
                <a:ea typeface="ＭＳ Ｐゴシック"/>
              </a:rPr>
              <a:t>　</a:t>
            </a:r>
            <a:endParaRPr lang="ja-JP" altLang="en-US" sz="17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15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2100" b="1">
              <a:latin typeface="ＭＳ Ｐゴシック"/>
              <a:ea typeface="ＭＳ Ｐゴシック"/>
            </a:endParaRPr>
          </a:p>
          <a:p>
            <a:pPr algn="ctr">
              <a:defRPr lang="ja-JP" altLang="en-US"/>
            </a:pPr>
            <a:endParaRPr lang="ja-JP" altLang="en-US"/>
          </a:p>
        </p:txBody>
      </p:sp>
      <p:sp>
        <p:nvSpPr>
          <p:cNvPr id="1178" name="楕円 78"/>
          <p:cNvSpPr/>
          <p:nvPr/>
        </p:nvSpPr>
        <p:spPr>
          <a:xfrm>
            <a:off x="154262" y="1126971"/>
            <a:ext cx="2339795" cy="1861318"/>
          </a:xfrm>
          <a:prstGeom prst="ellipse">
            <a:avLst/>
          </a:prstGeom>
        </p:spPr>
        <p:style>
          <a:lnRef idx="1">
            <a:schemeClr val="accent1"/>
          </a:lnRef>
          <a:fillRef idx="2">
            <a:schemeClr val="accent1"/>
          </a:fillRef>
          <a:effectRef idx="1">
            <a:schemeClr val="accent1"/>
          </a:effectRef>
          <a:fontRef idx="minor">
            <a:schemeClr val="dk1"/>
          </a:fontRef>
        </p:style>
        <p:txBody>
          <a:bodyPr lIns="140405" tIns="70202" rIns="140405" bIns="70202" anchor="ctr"/>
          <a:p>
            <a:pPr algn="ctr">
              <a:defRPr lang="ja-JP" altLang="en-US"/>
            </a:pPr>
            <a:r>
              <a:rPr lang="ja-JP" altLang="en-US" sz="3700">
                <a:ln>
                  <a:noFill/>
                </a:ln>
                <a:solidFill>
                  <a:schemeClr val="tx1"/>
                </a:solidFill>
                <a:latin typeface="+mj-ea"/>
                <a:ea typeface="+mj-ea"/>
              </a:rPr>
              <a:t>相談支援</a:t>
            </a:r>
            <a:endParaRPr lang="ja-JP" altLang="en-US">
              <a:ln>
                <a:noFill/>
              </a:ln>
              <a:solidFill>
                <a:schemeClr val="tx1"/>
              </a:solidFill>
              <a:latin typeface="+mj-ea"/>
              <a:ea typeface="+mj-ea"/>
            </a:endParaRPr>
          </a:p>
        </p:txBody>
      </p:sp>
      <p:sp>
        <p:nvSpPr>
          <p:cNvPr id="1179" name="楕円 81"/>
          <p:cNvSpPr/>
          <p:nvPr/>
        </p:nvSpPr>
        <p:spPr>
          <a:xfrm>
            <a:off x="154262" y="7102782"/>
            <a:ext cx="2339795" cy="1861318"/>
          </a:xfrm>
          <a:prstGeom prst="ellipse">
            <a:avLst/>
          </a:prstGeom>
        </p:spPr>
        <p:style>
          <a:lnRef idx="1">
            <a:schemeClr val="accent6"/>
          </a:lnRef>
          <a:fillRef idx="2">
            <a:schemeClr val="accent6"/>
          </a:fillRef>
          <a:effectRef idx="1">
            <a:schemeClr val="accent6"/>
          </a:effectRef>
          <a:fontRef idx="minor">
            <a:schemeClr val="dk1"/>
          </a:fontRef>
        </p:style>
        <p:txBody>
          <a:bodyPr lIns="140405" tIns="70202" rIns="140405" bIns="70202" anchor="ctr"/>
          <a:p>
            <a:pPr algn="ctr">
              <a:defRPr lang="ja-JP" altLang="en-US"/>
            </a:pPr>
            <a:r>
              <a:rPr lang="ja-JP" altLang="en-US" sz="3700"/>
              <a:t>地域づくり</a:t>
            </a:r>
            <a:endParaRPr lang="ja-JP" altLang="en-US"/>
          </a:p>
        </p:txBody>
      </p:sp>
      <p:sp>
        <p:nvSpPr>
          <p:cNvPr id="1180" name="四角形 87"/>
          <p:cNvSpPr/>
          <p:nvPr/>
        </p:nvSpPr>
        <p:spPr>
          <a:xfrm>
            <a:off x="4968000" y="275718"/>
            <a:ext cx="10308862" cy="1191860"/>
          </a:xfrm>
          <a:prstGeom prst="rect">
            <a:avLst/>
          </a:prstGeom>
        </p:spPr>
        <p:txBody>
          <a:bodyPr lIns="185281" tIns="92640" rIns="185281" bIns="92640">
            <a:normAutofit fontScale="62500" lnSpcReduction="20000"/>
          </a:bodyPr>
          <a:lstStyle/>
          <a:p>
            <a:pPr algn="l"/>
            <a:r>
              <a:rPr kumimoji="1" lang="ja-JP" altLang="en-US" sz="7400" b="1" u="none">
                <a:solidFill>
                  <a:schemeClr val="accent5"/>
                </a:solidFill>
                <a:latin typeface="+mn-ea"/>
                <a:ea typeface="+mn-ea"/>
              </a:rPr>
              <a:t>　</a:t>
            </a:r>
            <a:r>
              <a:rPr kumimoji="1" lang="ja-JP" altLang="en-US" sz="4800" b="1" u="none">
                <a:solidFill>
                  <a:srgbClr val="000000"/>
                </a:solidFill>
                <a:latin typeface="+mn-ea"/>
                <a:ea typeface="+mn-ea"/>
              </a:rPr>
              <a:t>廿日市市の包括的支援体制および重層的支援体制整備</a:t>
            </a:r>
            <a:endParaRPr kumimoji="1" lang="ja-JP" altLang="en-US" b="1" u="none">
              <a:solidFill>
                <a:srgbClr val="000000"/>
              </a:solidFill>
              <a:latin typeface="+mn-ea"/>
              <a:ea typeface="+mn-ea"/>
            </a:endParaRPr>
          </a:p>
        </p:txBody>
      </p:sp>
      <p:sp>
        <p:nvSpPr>
          <p:cNvPr id="1182" name="楕円 93"/>
          <p:cNvSpPr/>
          <p:nvPr/>
        </p:nvSpPr>
        <p:spPr>
          <a:xfrm>
            <a:off x="13107350" y="2983500"/>
            <a:ext cx="3524650" cy="646264"/>
          </a:xfrm>
          <a:prstGeom prst="ellipse">
            <a:avLst/>
          </a:prstGeom>
        </p:spPr>
        <p:style>
          <a:lnRef idx="3">
            <a:schemeClr val="lt1"/>
          </a:lnRef>
          <a:fillRef idx="1">
            <a:schemeClr val="accent4"/>
          </a:fillRef>
          <a:effectRef idx="1">
            <a:schemeClr val="accent4"/>
          </a:effectRef>
          <a:fontRef idx="minor">
            <a:schemeClr val="lt1"/>
          </a:fontRef>
        </p:style>
        <p:txBody>
          <a:bodyPr lIns="140405" tIns="70202" rIns="140405" bIns="70202" anchor="ctr"/>
          <a:p>
            <a:pPr algn="ctr">
              <a:defRPr lang="ja-JP" altLang="en-US"/>
            </a:pPr>
            <a:r>
              <a:rPr lang="ja-JP" altLang="en-US" b="1"/>
              <a:t>アウトリーチを通じた</a:t>
            </a:r>
            <a:endParaRPr lang="ja-JP" altLang="en-US" b="1"/>
          </a:p>
          <a:p>
            <a:pPr algn="ctr">
              <a:defRPr lang="ja-JP" altLang="en-US"/>
            </a:pPr>
            <a:r>
              <a:rPr lang="ja-JP" altLang="en-US" b="1"/>
              <a:t>継続的支援</a:t>
            </a:r>
            <a:endParaRPr lang="ja-JP" altLang="en-US" b="1"/>
          </a:p>
        </p:txBody>
      </p:sp>
      <p:sp>
        <p:nvSpPr>
          <p:cNvPr id="1183" name="図形 96"/>
          <p:cNvSpPr/>
          <p:nvPr/>
        </p:nvSpPr>
        <p:spPr>
          <a:xfrm>
            <a:off x="3232940" y="1475104"/>
            <a:ext cx="4732512" cy="2589971"/>
          </a:xfrm>
          <a:prstGeom prst="roundRect">
            <a:avLst/>
          </a:prstGeom>
          <a:noFill/>
          <a:ln w="25400" cap="flat" cmpd="sng" algn="ctr">
            <a:solidFill>
              <a:schemeClr val="accent5"/>
            </a:solidFill>
            <a:prstDash val="sysDash"/>
          </a:ln>
        </p:spPr>
        <p:style>
          <a:lnRef idx="2">
            <a:schemeClr val="accent5"/>
          </a:lnRef>
          <a:fillRef idx="1">
            <a:schemeClr val="lt1"/>
          </a:fillRef>
          <a:effectRef idx="0">
            <a:schemeClr val="accent5"/>
          </a:effectRef>
          <a:fontRef idx="minor">
            <a:schemeClr val="dk1"/>
          </a:fontRef>
        </p:style>
        <p:txBody>
          <a:bodyPr lIns="140405" tIns="70202" rIns="140405" bIns="70202" anchor="ctr"/>
          <a:p>
            <a:pPr algn="l">
              <a:defRPr lang="ja-JP" altLang="en-US"/>
            </a:pPr>
            <a:r>
              <a:rPr lang="ja-JP" altLang="en-US" sz="2100" b="1">
                <a:latin typeface="ＭＳ Ｐゴシック"/>
                <a:ea typeface="ＭＳ Ｐゴシック"/>
              </a:rPr>
              <a:t>　</a:t>
            </a:r>
            <a:endParaRPr lang="ja-JP" altLang="en-US" sz="17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21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17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15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21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a:p>
        </p:txBody>
      </p:sp>
      <p:sp>
        <p:nvSpPr>
          <p:cNvPr id="1184" name="楕円 94"/>
          <p:cNvSpPr/>
          <p:nvPr/>
        </p:nvSpPr>
        <p:spPr>
          <a:xfrm>
            <a:off x="2905659" y="1183500"/>
            <a:ext cx="2871426" cy="632918"/>
          </a:xfrm>
          <a:prstGeom prst="ellipse">
            <a:avLst/>
          </a:prstGeom>
        </p:spPr>
        <p:style>
          <a:lnRef idx="3">
            <a:schemeClr val="lt1"/>
          </a:lnRef>
          <a:fillRef idx="1">
            <a:schemeClr val="accent5"/>
          </a:fillRef>
          <a:effectRef idx="1">
            <a:schemeClr val="accent5"/>
          </a:effectRef>
          <a:fontRef idx="minor">
            <a:schemeClr val="lt1"/>
          </a:fontRef>
        </p:style>
        <p:txBody>
          <a:bodyPr lIns="140405" tIns="70202" rIns="140405" bIns="70202" anchor="ctr"/>
          <a:p>
            <a:pPr algn="ctr">
              <a:defRPr lang="ja-JP" altLang="en-US"/>
            </a:pPr>
            <a:r>
              <a:rPr lang="ja-JP" altLang="en-US" b="1"/>
              <a:t>包括的相談支援</a:t>
            </a:r>
            <a:endParaRPr lang="ja-JP" altLang="en-US" b="1"/>
          </a:p>
        </p:txBody>
      </p:sp>
      <p:sp>
        <p:nvSpPr>
          <p:cNvPr id="1185" name="楕円 92"/>
          <p:cNvSpPr/>
          <p:nvPr/>
        </p:nvSpPr>
        <p:spPr>
          <a:xfrm>
            <a:off x="7677619" y="4424570"/>
            <a:ext cx="1950716" cy="574452"/>
          </a:xfrm>
          <a:prstGeom prst="ellipse">
            <a:avLst/>
          </a:prstGeom>
        </p:spPr>
        <p:style>
          <a:lnRef idx="3">
            <a:schemeClr val="lt1"/>
          </a:lnRef>
          <a:fillRef idx="1">
            <a:schemeClr val="accent3"/>
          </a:fillRef>
          <a:effectRef idx="1">
            <a:schemeClr val="accent3"/>
          </a:effectRef>
          <a:fontRef idx="minor">
            <a:schemeClr val="lt1"/>
          </a:fontRef>
        </p:style>
        <p:txBody>
          <a:bodyPr lIns="140405" tIns="70202" rIns="140405" bIns="70202" anchor="ctr"/>
          <a:p>
            <a:pPr algn="ctr">
              <a:defRPr lang="ja-JP" altLang="en-US"/>
            </a:pPr>
            <a:r>
              <a:rPr lang="ja-JP" altLang="en-US" b="1"/>
              <a:t>参加支援</a:t>
            </a:r>
            <a:endParaRPr lang="ja-JP" altLang="en-US" b="1"/>
          </a:p>
        </p:txBody>
      </p:sp>
      <p:sp>
        <p:nvSpPr>
          <p:cNvPr id="1186" name="図形 97"/>
          <p:cNvSpPr/>
          <p:nvPr/>
        </p:nvSpPr>
        <p:spPr>
          <a:xfrm>
            <a:off x="7930584" y="2487904"/>
            <a:ext cx="5120109" cy="1929509"/>
          </a:xfrm>
          <a:prstGeom prst="roundRect">
            <a:avLst/>
          </a:prstGeom>
          <a:noFill/>
          <a:ln w="25400" cap="flat" cmpd="sng" algn="ctr">
            <a:solidFill>
              <a:schemeClr val="accent2"/>
            </a:solidFill>
            <a:prstDash val="sysDash"/>
          </a:ln>
        </p:spPr>
        <p:style>
          <a:lnRef idx="2">
            <a:schemeClr val="accent2"/>
          </a:lnRef>
          <a:fillRef idx="1">
            <a:schemeClr val="lt1"/>
          </a:fillRef>
          <a:effectRef idx="0">
            <a:schemeClr val="accent2"/>
          </a:effectRef>
          <a:fontRef idx="minor">
            <a:schemeClr val="dk1"/>
          </a:fontRef>
        </p:style>
        <p:txBody>
          <a:bodyPr lIns="140405" tIns="70202" rIns="140405" bIns="70202" anchor="ctr"/>
          <a:p>
            <a:pPr algn="l">
              <a:defRPr lang="ja-JP" altLang="en-US"/>
            </a:pPr>
            <a:r>
              <a:rPr lang="ja-JP" altLang="en-US" sz="2100" b="1">
                <a:latin typeface="ＭＳ Ｐゴシック"/>
                <a:ea typeface="ＭＳ Ｐゴシック"/>
              </a:rPr>
              <a:t>　</a:t>
            </a:r>
            <a:endParaRPr lang="ja-JP" altLang="en-US" sz="1700" b="1">
              <a:latin typeface="ＭＳ Ｐゴシック"/>
              <a:ea typeface="ＭＳ Ｐゴシック"/>
            </a:endParaRPr>
          </a:p>
          <a:p>
            <a:pPr algn="l">
              <a:defRPr lang="ja-JP" altLang="en-US"/>
            </a:pPr>
            <a:r>
              <a:rPr lang="ja-JP" altLang="en-US" sz="2100" b="1">
                <a:latin typeface="ＭＳ Ｐゴシック"/>
                <a:ea typeface="ＭＳ Ｐゴシック"/>
              </a:rPr>
              <a:t>　</a:t>
            </a:r>
            <a:endParaRPr lang="ja-JP" altLang="en-US" sz="1500" b="1">
              <a:latin typeface="ＭＳ Ｐゴシック"/>
              <a:ea typeface="ＭＳ Ｐゴシック"/>
            </a:endParaRPr>
          </a:p>
          <a:p>
            <a:pPr algn="ctr">
              <a:defRPr lang="ja-JP" altLang="en-US"/>
            </a:pPr>
            <a:endParaRPr lang="ja-JP" altLang="en-US"/>
          </a:p>
        </p:txBody>
      </p:sp>
      <p:sp>
        <p:nvSpPr>
          <p:cNvPr id="1187" name="楕円 91"/>
          <p:cNvSpPr/>
          <p:nvPr/>
        </p:nvSpPr>
        <p:spPr>
          <a:xfrm>
            <a:off x="7776000" y="2119500"/>
            <a:ext cx="2581636" cy="712412"/>
          </a:xfrm>
          <a:prstGeom prst="ellipse">
            <a:avLst/>
          </a:prstGeom>
        </p:spPr>
        <p:style>
          <a:lnRef idx="3">
            <a:schemeClr val="lt1"/>
          </a:lnRef>
          <a:fillRef idx="1">
            <a:schemeClr val="accent2"/>
          </a:fillRef>
          <a:effectRef idx="1">
            <a:schemeClr val="accent2"/>
          </a:effectRef>
          <a:fontRef idx="minor">
            <a:schemeClr val="lt1"/>
          </a:fontRef>
        </p:style>
        <p:txBody>
          <a:bodyPr lIns="140405" tIns="70202" rIns="140405" bIns="70202" anchor="ctr"/>
          <a:p>
            <a:pPr algn="ctr">
              <a:defRPr lang="ja-JP" altLang="en-US"/>
            </a:pPr>
            <a:r>
              <a:rPr lang="ja-JP" altLang="en-US" b="1"/>
              <a:t>多機関協働</a:t>
            </a:r>
            <a:endParaRPr lang="ja-JP" altLang="en-US" b="1"/>
          </a:p>
          <a:p>
            <a:pPr algn="ctr">
              <a:defRPr lang="ja-JP" altLang="en-US"/>
            </a:pPr>
            <a:r>
              <a:rPr lang="ja-JP" altLang="en-US" b="1"/>
              <a:t>による支援</a:t>
            </a:r>
            <a:endParaRPr lang="ja-JP" altLang="en-US" b="1"/>
          </a:p>
        </p:txBody>
      </p:sp>
      <p:sp>
        <p:nvSpPr>
          <p:cNvPr id="1188" name="テキスト 101"/>
          <p:cNvSpPr txBox="1"/>
          <p:nvPr/>
        </p:nvSpPr>
        <p:spPr>
          <a:xfrm>
            <a:off x="3238639" y="421585"/>
            <a:ext cx="1770684" cy="501303"/>
          </a:xfrm>
          <a:prstGeom prst="rect">
            <a:avLst/>
          </a:prstGeom>
        </p:spPr>
        <p:style>
          <a:lnRef idx="1">
            <a:schemeClr val="dk1"/>
          </a:lnRef>
          <a:fillRef idx="2">
            <a:schemeClr val="dk1"/>
          </a:fillRef>
          <a:effectRef idx="1">
            <a:schemeClr val="dk1"/>
          </a:effectRef>
          <a:fontRef idx="minor">
            <a:schemeClr val="dk1"/>
          </a:fontRef>
        </p:style>
        <p:txBody>
          <a:bodyPr lIns="140405" tIns="70202" rIns="140405" bIns="70202">
            <a:spAutoFit/>
          </a:bodyPr>
          <a:p>
            <a:pPr algn="ctr">
              <a:defRPr lang="ja-JP" altLang="en-US"/>
            </a:pPr>
            <a:r>
              <a:rPr lang="ja-JP" altLang="en-US"/>
              <a:t>行政</a:t>
            </a:r>
            <a:endParaRPr lang="ja-JP" altLang="en-US"/>
          </a:p>
        </p:txBody>
      </p:sp>
      <p:sp>
        <p:nvSpPr>
          <p:cNvPr id="1189" name="テキスト 102"/>
          <p:cNvSpPr txBox="1"/>
          <p:nvPr/>
        </p:nvSpPr>
        <p:spPr>
          <a:xfrm>
            <a:off x="15524393" y="427022"/>
            <a:ext cx="1770684" cy="501303"/>
          </a:xfrm>
          <a:prstGeom prst="rect">
            <a:avLst/>
          </a:prstGeom>
        </p:spPr>
        <p:style>
          <a:lnRef idx="1">
            <a:schemeClr val="dk1"/>
          </a:lnRef>
          <a:fillRef idx="2">
            <a:schemeClr val="dk1"/>
          </a:fillRef>
          <a:effectRef idx="1">
            <a:schemeClr val="dk1"/>
          </a:effectRef>
          <a:fontRef idx="minor">
            <a:schemeClr val="dk1"/>
          </a:fontRef>
        </p:style>
        <p:txBody>
          <a:bodyPr lIns="140405" tIns="70202" rIns="140405" bIns="70202">
            <a:spAutoFit/>
          </a:bodyPr>
          <a:p>
            <a:pPr algn="ctr">
              <a:defRPr lang="ja-JP" altLang="en-US"/>
            </a:pPr>
            <a:r>
              <a:rPr lang="ja-JP" altLang="en-US"/>
              <a:t>地域</a:t>
            </a:r>
            <a:endParaRPr lang="ja-JP" altLang="en-US"/>
          </a:p>
        </p:txBody>
      </p:sp>
      <p:sp>
        <p:nvSpPr>
          <p:cNvPr id="1190" name="図形 103"/>
          <p:cNvSpPr/>
          <p:nvPr/>
        </p:nvSpPr>
        <p:spPr>
          <a:xfrm>
            <a:off x="3410186" y="3631500"/>
            <a:ext cx="2531678" cy="315805"/>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l">
              <a:defRPr lang="ja-JP" altLang="en-US"/>
            </a:pPr>
            <a:r>
              <a:rPr lang="ja-JP" altLang="en-US" sz="1400" b="1">
                <a:latin typeface="ＭＳ Ｐゴシック"/>
                <a:ea typeface="ＭＳ Ｐゴシック"/>
              </a:rPr>
              <a:t>ひきこもり</a:t>
            </a:r>
            <a:r>
              <a:rPr lang="ja-JP" altLang="en-US" sz="1400" b="1">
                <a:latin typeface="ＭＳ Ｐゴシック"/>
                <a:ea typeface="ＭＳ Ｐゴシック"/>
              </a:rPr>
              <a:t>支援</a:t>
            </a:r>
            <a:r>
              <a:rPr lang="ja-JP" altLang="en-US" sz="1400" b="1">
                <a:latin typeface="ＭＳ Ｐゴシック"/>
                <a:ea typeface="ＭＳ Ｐゴシック"/>
              </a:rPr>
              <a:t>ステーション</a:t>
            </a:r>
            <a:endParaRPr lang="ja-JP" altLang="en-US"/>
          </a:p>
        </p:txBody>
      </p:sp>
      <p:sp>
        <p:nvSpPr>
          <p:cNvPr id="1191" name="図形 104"/>
          <p:cNvSpPr/>
          <p:nvPr/>
        </p:nvSpPr>
        <p:spPr>
          <a:xfrm>
            <a:off x="3410186" y="1903500"/>
            <a:ext cx="1557814" cy="335496"/>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l">
              <a:defRPr lang="ja-JP" altLang="en-US"/>
            </a:pPr>
            <a:r>
              <a:rPr lang="ja-JP" altLang="en-US" sz="1400" b="1">
                <a:latin typeface="ＭＳ Ｐゴシック"/>
                <a:ea typeface="ＭＳ Ｐゴシック"/>
              </a:rPr>
              <a:t>各所属相談窓口</a:t>
            </a:r>
            <a:endParaRPr lang="ja-JP" altLang="en-US"/>
          </a:p>
        </p:txBody>
      </p:sp>
      <p:sp>
        <p:nvSpPr>
          <p:cNvPr id="1192" name="図形 105"/>
          <p:cNvSpPr/>
          <p:nvPr/>
        </p:nvSpPr>
        <p:spPr>
          <a:xfrm>
            <a:off x="3410186" y="2767500"/>
            <a:ext cx="2539200" cy="329321"/>
          </a:xfrm>
          <a:prstGeom prst="roundRect">
            <a:avLst/>
          </a:prstGeom>
          <a:ln w="28575" cap="flat" cmpd="sng" algn="ctr">
            <a:solidFill>
              <a:srgbClr val="FFA0C0"/>
            </a:solidFill>
            <a:prstDash val="solid"/>
          </a:ln>
        </p:spPr>
        <p:style>
          <a:lnRef idx="2">
            <a:schemeClr val="dk1"/>
          </a:lnRef>
          <a:fillRef idx="1">
            <a:schemeClr val="lt1"/>
          </a:fillRef>
          <a:effectRef idx="0">
            <a:schemeClr val="dk1"/>
          </a:effectRef>
          <a:fontRef idx="minor">
            <a:schemeClr val="dk1"/>
          </a:fontRef>
        </p:style>
        <p:txBody>
          <a:bodyPr anchor="ctr"/>
          <a:p>
            <a:pPr algn="l">
              <a:defRPr lang="ja-JP" altLang="en-US"/>
            </a:pPr>
            <a:r>
              <a:rPr lang="ja-JP" altLang="en-US" sz="1400" b="1">
                <a:latin typeface="ＭＳ Ｐゴシック"/>
                <a:ea typeface="ＭＳ Ｐゴシック"/>
              </a:rPr>
              <a:t>相談まるごと</a:t>
            </a:r>
            <a:r>
              <a:rPr lang="ja-JP" altLang="en-US" sz="1400" b="1">
                <a:latin typeface="ＭＳ Ｐゴシック"/>
                <a:ea typeface="ＭＳ Ｐゴシック"/>
              </a:rPr>
              <a:t>サポートデスク</a:t>
            </a:r>
            <a:endParaRPr lang="ja-JP" altLang="en-US"/>
          </a:p>
        </p:txBody>
      </p:sp>
      <p:sp>
        <p:nvSpPr>
          <p:cNvPr id="1193" name="図形 106"/>
          <p:cNvSpPr/>
          <p:nvPr/>
        </p:nvSpPr>
        <p:spPr>
          <a:xfrm>
            <a:off x="3410186" y="2335500"/>
            <a:ext cx="2003998" cy="338789"/>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l">
              <a:defRPr lang="ja-JP" altLang="en-US"/>
            </a:pPr>
            <a:r>
              <a:rPr lang="ja-JP" altLang="en-US" sz="1400" b="1">
                <a:latin typeface="ＭＳ Ｐゴシック"/>
                <a:ea typeface="ＭＳ Ｐゴシック"/>
              </a:rPr>
              <a:t>各支所・市民センター</a:t>
            </a:r>
            <a:endParaRPr lang="ja-JP" altLang="en-US"/>
          </a:p>
        </p:txBody>
      </p:sp>
      <p:sp>
        <p:nvSpPr>
          <p:cNvPr id="1194" name="図形 107"/>
          <p:cNvSpPr/>
          <p:nvPr/>
        </p:nvSpPr>
        <p:spPr>
          <a:xfrm>
            <a:off x="3410186" y="3199500"/>
            <a:ext cx="2535005" cy="325471"/>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l">
              <a:defRPr lang="ja-JP" altLang="en-US"/>
            </a:pPr>
            <a:r>
              <a:rPr lang="ja-JP" altLang="en-US" sz="1400" b="1">
                <a:latin typeface="ＭＳ Ｐゴシック"/>
                <a:ea typeface="ＭＳ Ｐゴシック"/>
              </a:rPr>
              <a:t>成年後見</a:t>
            </a:r>
            <a:r>
              <a:rPr lang="ja-JP" altLang="en-US" sz="1400" b="1">
                <a:latin typeface="ＭＳ Ｐゴシック"/>
                <a:ea typeface="ＭＳ Ｐゴシック"/>
              </a:rPr>
              <a:t>利用促進センター</a:t>
            </a:r>
            <a:endParaRPr lang="ja-JP" altLang="en-US"/>
          </a:p>
        </p:txBody>
      </p:sp>
      <p:sp>
        <p:nvSpPr>
          <p:cNvPr id="1195" name="図形 120"/>
          <p:cNvSpPr/>
          <p:nvPr/>
        </p:nvSpPr>
        <p:spPr>
          <a:xfrm>
            <a:off x="13176000" y="4309342"/>
            <a:ext cx="2964890" cy="330158"/>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lnSpc>
                <a:spcPts val="2149"/>
              </a:lnSpc>
              <a:spcBef>
                <a:spcPts val="0"/>
              </a:spcBef>
              <a:spcAft>
                <a:spcPts val="0"/>
              </a:spcAft>
              <a:defRPr lang="ja-JP" altLang="en-US"/>
            </a:pPr>
            <a:r>
              <a:rPr lang="ja-JP" altLang="en-US" sz="1400" b="1">
                <a:latin typeface="+mn-ea"/>
                <a:ea typeface="+mn-ea"/>
              </a:rPr>
              <a:t>ひろしま学びの</a:t>
            </a:r>
            <a:r>
              <a:rPr lang="ja-JP" altLang="en-US" sz="1400" b="1">
                <a:latin typeface="+mn-ea"/>
                <a:ea typeface="+mn-ea"/>
              </a:rPr>
              <a:t>サポートセンター</a:t>
            </a:r>
            <a:endParaRPr lang="ja-JP" altLang="en-US" sz="1400" b="1">
              <a:latin typeface="+mn-ea"/>
              <a:ea typeface="+mn-ea"/>
            </a:endParaRPr>
          </a:p>
        </p:txBody>
      </p:sp>
      <p:sp>
        <p:nvSpPr>
          <p:cNvPr id="1196" name="図形 124"/>
          <p:cNvSpPr/>
          <p:nvPr/>
        </p:nvSpPr>
        <p:spPr>
          <a:xfrm>
            <a:off x="16041263" y="6664197"/>
            <a:ext cx="1526737" cy="438585"/>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defRPr lang="ja-JP" altLang="en-US"/>
            </a:pPr>
            <a:r>
              <a:rPr lang="ja-JP" altLang="en-US" sz="1800" b="1">
                <a:latin typeface="+mn-ea"/>
                <a:ea typeface="+mn-ea"/>
              </a:rPr>
              <a:t>サロン</a:t>
            </a:r>
            <a:endParaRPr lang="ja-JP" altLang="en-US" sz="1800">
              <a:latin typeface="+mn-ea"/>
              <a:ea typeface="+mn-ea"/>
            </a:endParaRPr>
          </a:p>
        </p:txBody>
      </p:sp>
      <p:grpSp>
        <p:nvGrpSpPr>
          <p:cNvPr id="1197" name="グループ 517"/>
          <p:cNvGrpSpPr/>
          <p:nvPr/>
        </p:nvGrpSpPr>
        <p:grpSpPr>
          <a:xfrm>
            <a:off x="8136000" y="5340856"/>
            <a:ext cx="2334492" cy="795314"/>
            <a:chOff x="8352439" y="4632126"/>
            <a:chExt cx="3311561" cy="795314"/>
          </a:xfrm>
        </p:grpSpPr>
        <p:sp>
          <p:nvSpPr>
            <p:cNvPr id="1198" name="図形 109"/>
            <p:cNvSpPr/>
            <p:nvPr/>
          </p:nvSpPr>
          <p:spPr>
            <a:xfrm>
              <a:off x="8352439" y="5082770"/>
              <a:ext cx="3295960" cy="344670"/>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合同会社とこらぼ</a:t>
              </a:r>
              <a:endParaRPr lang="ja-JP" altLang="en-US"/>
            </a:p>
          </p:txBody>
        </p:sp>
        <p:sp>
          <p:nvSpPr>
            <p:cNvPr id="1199" name="図形 118"/>
            <p:cNvSpPr/>
            <p:nvPr/>
          </p:nvSpPr>
          <p:spPr>
            <a:xfrm>
              <a:off x="8352439" y="4632126"/>
              <a:ext cx="3311561" cy="378644"/>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廿日市市社会福祉協議会</a:t>
              </a:r>
              <a:endParaRPr lang="ja-JP" altLang="en-US"/>
            </a:p>
          </p:txBody>
        </p:sp>
      </p:grpSp>
      <p:grpSp>
        <p:nvGrpSpPr>
          <p:cNvPr id="1301" name="グループ 169"/>
          <p:cNvGrpSpPr/>
          <p:nvPr/>
        </p:nvGrpSpPr>
        <p:grpSpPr>
          <a:xfrm>
            <a:off x="8135728" y="7068165"/>
            <a:ext cx="2320731" cy="2633036"/>
            <a:chOff x="8078892" y="7068165"/>
            <a:chExt cx="2320731" cy="2633036"/>
          </a:xfrm>
        </p:grpSpPr>
        <p:sp>
          <p:nvSpPr>
            <p:cNvPr id="1200" name="図形 121"/>
            <p:cNvSpPr/>
            <p:nvPr/>
          </p:nvSpPr>
          <p:spPr>
            <a:xfrm>
              <a:off x="8079164" y="7068165"/>
              <a:ext cx="2305153" cy="339245"/>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生活支援コーディネーター</a:t>
              </a:r>
              <a:endParaRPr lang="ja-JP" altLang="en-US"/>
            </a:p>
          </p:txBody>
        </p:sp>
        <p:sp>
          <p:nvSpPr>
            <p:cNvPr id="1201" name="図形 122"/>
            <p:cNvSpPr/>
            <p:nvPr/>
          </p:nvSpPr>
          <p:spPr>
            <a:xfrm>
              <a:off x="8079164" y="8010558"/>
              <a:ext cx="2309620" cy="344670"/>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地域</a:t>
              </a:r>
              <a:r>
                <a:rPr lang="ja-JP" altLang="en-US" sz="1400" b="1">
                  <a:latin typeface="ＭＳ Ｐゴシック"/>
                  <a:ea typeface="ＭＳ Ｐゴシック"/>
                </a:rPr>
                <a:t>自治組織・支所</a:t>
              </a:r>
              <a:endParaRPr lang="ja-JP" altLang="en-US"/>
            </a:p>
          </p:txBody>
        </p:sp>
        <p:sp>
          <p:nvSpPr>
            <p:cNvPr id="1202" name="図形 123"/>
            <p:cNvSpPr/>
            <p:nvPr/>
          </p:nvSpPr>
          <p:spPr>
            <a:xfrm>
              <a:off x="8079164" y="8935285"/>
              <a:ext cx="2320459" cy="326175"/>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市民センター</a:t>
              </a:r>
              <a:r>
                <a:rPr lang="ja-JP" altLang="en-US" sz="1400" b="1">
                  <a:latin typeface="ＭＳ Ｐゴシック"/>
                  <a:ea typeface="ＭＳ Ｐゴシック"/>
                </a:rPr>
                <a:t>事業との連携</a:t>
              </a:r>
              <a:endParaRPr lang="ja-JP" altLang="en-US"/>
            </a:p>
          </p:txBody>
        </p:sp>
        <p:sp>
          <p:nvSpPr>
            <p:cNvPr id="1203" name="図形 125"/>
            <p:cNvSpPr/>
            <p:nvPr/>
          </p:nvSpPr>
          <p:spPr>
            <a:xfrm>
              <a:off x="8078892" y="9400037"/>
              <a:ext cx="2319055" cy="301164"/>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子育て支援センター</a:t>
              </a:r>
              <a:endParaRPr lang="ja-JP" altLang="en-US"/>
            </a:p>
          </p:txBody>
        </p:sp>
        <p:sp>
          <p:nvSpPr>
            <p:cNvPr id="1204" name="図形 126"/>
            <p:cNvSpPr/>
            <p:nvPr/>
          </p:nvSpPr>
          <p:spPr>
            <a:xfrm>
              <a:off x="8079164" y="8473022"/>
              <a:ext cx="2309620" cy="330712"/>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支え手の育成</a:t>
              </a:r>
              <a:endParaRPr lang="ja-JP" altLang="en-US"/>
            </a:p>
          </p:txBody>
        </p:sp>
        <p:sp>
          <p:nvSpPr>
            <p:cNvPr id="1205" name="図形 127"/>
            <p:cNvSpPr/>
            <p:nvPr/>
          </p:nvSpPr>
          <p:spPr>
            <a:xfrm>
              <a:off x="8079164" y="7525026"/>
              <a:ext cx="2309620" cy="367916"/>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anchor="ctr"/>
            <a:p>
              <a:pPr algn="ctr">
                <a:defRPr lang="ja-JP" altLang="en-US"/>
              </a:pPr>
              <a:r>
                <a:rPr lang="ja-JP" altLang="en-US" sz="1400" b="1">
                  <a:latin typeface="ＭＳ Ｐゴシック"/>
                  <a:ea typeface="ＭＳ Ｐゴシック"/>
                </a:rPr>
                <a:t>通いの場づくり</a:t>
              </a:r>
              <a:endParaRPr lang="ja-JP" altLang="en-US"/>
            </a:p>
          </p:txBody>
        </p:sp>
      </p:grpSp>
      <p:sp>
        <p:nvSpPr>
          <p:cNvPr id="1206" name="図形 128"/>
          <p:cNvSpPr/>
          <p:nvPr/>
        </p:nvSpPr>
        <p:spPr>
          <a:xfrm>
            <a:off x="9321149" y="1251038"/>
            <a:ext cx="2558851" cy="364462"/>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lnSpc>
                <a:spcPts val="2149"/>
              </a:lnSpc>
              <a:spcBef>
                <a:spcPts val="0"/>
              </a:spcBef>
              <a:spcAft>
                <a:spcPts val="0"/>
              </a:spcAft>
              <a:defRPr lang="ja-JP" altLang="en-US"/>
            </a:pPr>
            <a:r>
              <a:rPr lang="ja-JP" altLang="en-US" sz="1800" b="1">
                <a:latin typeface="ＭＳ Ｐゴシック"/>
                <a:ea typeface="ＭＳ Ｐゴシック"/>
              </a:rPr>
              <a:t>在宅医療・介護連携室</a:t>
            </a:r>
            <a:endParaRPr lang="ja-JP" altLang="en-US" sz="2100" b="1">
              <a:latin typeface="ＭＳ Ｐゴシック"/>
              <a:ea typeface="ＭＳ Ｐゴシック"/>
            </a:endParaRPr>
          </a:p>
        </p:txBody>
      </p:sp>
      <p:sp>
        <p:nvSpPr>
          <p:cNvPr id="1207" name="図形 129"/>
          <p:cNvSpPr/>
          <p:nvPr/>
        </p:nvSpPr>
        <p:spPr>
          <a:xfrm>
            <a:off x="14865150" y="1978838"/>
            <a:ext cx="2558851" cy="723338"/>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lnSpc>
                <a:spcPts val="2149"/>
              </a:lnSpc>
              <a:spcBef>
                <a:spcPts val="0"/>
              </a:spcBef>
              <a:spcAft>
                <a:spcPts val="0"/>
              </a:spcAft>
              <a:defRPr lang="ja-JP" altLang="en-US"/>
            </a:pPr>
            <a:r>
              <a:rPr lang="ja-JP" altLang="en-US" sz="1800" b="1">
                <a:latin typeface="ＭＳ Ｐゴシック"/>
                <a:ea typeface="ＭＳ Ｐゴシック"/>
              </a:rPr>
              <a:t>民生委員・</a:t>
            </a:r>
            <a:r>
              <a:rPr lang="ja-JP" altLang="en-US" sz="1800" b="1">
                <a:latin typeface="ＭＳ Ｐゴシック"/>
                <a:ea typeface="ＭＳ Ｐゴシック"/>
              </a:rPr>
              <a:t>児童委員</a:t>
            </a:r>
            <a:endParaRPr lang="ja-JP" altLang="en-US" sz="1800" b="1">
              <a:latin typeface="ＭＳ Ｐゴシック"/>
              <a:ea typeface="ＭＳ Ｐゴシック"/>
            </a:endParaRPr>
          </a:p>
          <a:p>
            <a:pPr algn="ctr">
              <a:lnSpc>
                <a:spcPts val="2149"/>
              </a:lnSpc>
              <a:spcBef>
                <a:spcPts val="0"/>
              </a:spcBef>
              <a:spcAft>
                <a:spcPts val="0"/>
              </a:spcAft>
              <a:defRPr lang="ja-JP" altLang="en-US"/>
            </a:pPr>
            <a:r>
              <a:rPr lang="ja-JP" altLang="en-US" sz="1800" b="1">
                <a:latin typeface="ＭＳ Ｐゴシック"/>
                <a:ea typeface="ＭＳ Ｐゴシック"/>
              </a:rPr>
              <a:t>（</a:t>
            </a:r>
            <a:r>
              <a:rPr lang="ja-JP" altLang="en-US" sz="1800" b="1">
                <a:latin typeface="ＭＳ Ｐゴシック"/>
                <a:ea typeface="ＭＳ Ｐゴシック"/>
              </a:rPr>
              <a:t>協力員</a:t>
            </a:r>
            <a:r>
              <a:rPr lang="ja-JP" altLang="en-US" sz="1800" b="1">
                <a:latin typeface="ＭＳ Ｐゴシック"/>
                <a:ea typeface="ＭＳ Ｐゴシック"/>
              </a:rPr>
              <a:t>）</a:t>
            </a:r>
            <a:endParaRPr lang="ja-JP" altLang="en-US" sz="2100" b="1">
              <a:latin typeface="ＭＳ Ｐゴシック"/>
              <a:ea typeface="ＭＳ Ｐゴシック"/>
            </a:endParaRPr>
          </a:p>
        </p:txBody>
      </p:sp>
      <p:sp>
        <p:nvSpPr>
          <p:cNvPr id="1208" name="図形 130"/>
          <p:cNvSpPr/>
          <p:nvPr/>
        </p:nvSpPr>
        <p:spPr>
          <a:xfrm>
            <a:off x="13179279" y="7887100"/>
            <a:ext cx="2660752" cy="352400"/>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defRPr lang="ja-JP" altLang="en-US"/>
            </a:pPr>
            <a:r>
              <a:rPr lang="ja-JP" altLang="en-US" sz="1800" b="1">
                <a:latin typeface="+mn-ea"/>
                <a:ea typeface="+mn-ea"/>
              </a:rPr>
              <a:t>自治会・</a:t>
            </a:r>
            <a:r>
              <a:rPr lang="ja-JP" altLang="en-US" sz="1800" b="1">
                <a:latin typeface="+mn-ea"/>
                <a:ea typeface="+mn-ea"/>
              </a:rPr>
              <a:t>町内会等</a:t>
            </a:r>
            <a:endParaRPr lang="ja-JP" altLang="en-US" sz="1800" b="1">
              <a:latin typeface="+mn-ea"/>
              <a:ea typeface="+mn-ea"/>
            </a:endParaRPr>
          </a:p>
        </p:txBody>
      </p:sp>
      <p:sp>
        <p:nvSpPr>
          <p:cNvPr id="1209" name="図形 131"/>
          <p:cNvSpPr/>
          <p:nvPr/>
        </p:nvSpPr>
        <p:spPr>
          <a:xfrm>
            <a:off x="16037981" y="6233826"/>
            <a:ext cx="1480021" cy="379136"/>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lnSpc>
                <a:spcPts val="2149"/>
              </a:lnSpc>
              <a:spcBef>
                <a:spcPts val="0"/>
              </a:spcBef>
              <a:spcAft>
                <a:spcPts val="0"/>
              </a:spcAft>
              <a:defRPr lang="ja-JP" altLang="en-US"/>
            </a:pPr>
            <a:r>
              <a:rPr lang="ja-JP" altLang="en-US" sz="1800" b="1">
                <a:latin typeface="+mn-ea"/>
                <a:ea typeface="+mn-ea"/>
              </a:rPr>
              <a:t>企業</a:t>
            </a:r>
            <a:endParaRPr lang="ja-JP" altLang="en-US" sz="1800" b="1">
              <a:latin typeface="+mn-ea"/>
              <a:ea typeface="+mn-ea"/>
            </a:endParaRPr>
          </a:p>
        </p:txBody>
      </p:sp>
      <p:pic>
        <p:nvPicPr>
          <p:cNvPr id="1210" name="図 134"/>
          <p:cNvPicPr>
            <a:picLocks noChangeAspect="1"/>
          </p:cNvPicPr>
          <p:nvPr/>
        </p:nvPicPr>
        <p:blipFill>
          <a:blip r:embed="rId1"/>
          <a:stretch>
            <a:fillRect/>
          </a:stretch>
        </p:blipFill>
        <p:spPr>
          <a:xfrm>
            <a:off x="5938749" y="2918048"/>
            <a:ext cx="1981251" cy="1074323"/>
          </a:xfrm>
          <a:prstGeom prst="rect">
            <a:avLst/>
          </a:prstGeom>
        </p:spPr>
      </p:pic>
      <p:pic>
        <p:nvPicPr>
          <p:cNvPr id="1211" name="図 135"/>
          <p:cNvPicPr>
            <a:picLocks noChangeAspect="1"/>
          </p:cNvPicPr>
          <p:nvPr/>
        </p:nvPicPr>
        <p:blipFill>
          <a:blip r:embed="rId2"/>
          <a:stretch>
            <a:fillRect/>
          </a:stretch>
        </p:blipFill>
        <p:spPr>
          <a:xfrm>
            <a:off x="8278494" y="1183494"/>
            <a:ext cx="1078093" cy="494329"/>
          </a:xfrm>
          <a:prstGeom prst="rect">
            <a:avLst/>
          </a:prstGeom>
        </p:spPr>
      </p:pic>
      <p:pic>
        <p:nvPicPr>
          <p:cNvPr id="1213" name="図 137"/>
          <p:cNvPicPr>
            <a:picLocks noChangeAspect="1"/>
          </p:cNvPicPr>
          <p:nvPr/>
        </p:nvPicPr>
        <p:blipFill>
          <a:blip r:embed="rId3"/>
          <a:stretch>
            <a:fillRect/>
          </a:stretch>
        </p:blipFill>
        <p:spPr>
          <a:xfrm>
            <a:off x="15958647" y="5625254"/>
            <a:ext cx="1780467" cy="598246"/>
          </a:xfrm>
          <a:prstGeom prst="rect">
            <a:avLst/>
          </a:prstGeom>
        </p:spPr>
      </p:pic>
      <p:pic>
        <p:nvPicPr>
          <p:cNvPr id="1214" name="図 138"/>
          <p:cNvPicPr>
            <a:picLocks noChangeAspect="1"/>
          </p:cNvPicPr>
          <p:nvPr/>
        </p:nvPicPr>
        <p:blipFill>
          <a:blip r:embed="rId4"/>
          <a:stretch>
            <a:fillRect/>
          </a:stretch>
        </p:blipFill>
        <p:spPr>
          <a:xfrm>
            <a:off x="17144261" y="6771083"/>
            <a:ext cx="620035" cy="331700"/>
          </a:xfrm>
          <a:prstGeom prst="rect">
            <a:avLst/>
          </a:prstGeom>
        </p:spPr>
      </p:pic>
      <p:pic>
        <p:nvPicPr>
          <p:cNvPr id="1215" name="図 139"/>
          <p:cNvPicPr>
            <a:picLocks noChangeAspect="1"/>
          </p:cNvPicPr>
          <p:nvPr/>
        </p:nvPicPr>
        <p:blipFill>
          <a:blip r:embed="rId5"/>
          <a:stretch>
            <a:fillRect/>
          </a:stretch>
        </p:blipFill>
        <p:spPr>
          <a:xfrm>
            <a:off x="14288526" y="8407407"/>
            <a:ext cx="3039406" cy="1344093"/>
          </a:xfrm>
          <a:prstGeom prst="rect">
            <a:avLst/>
          </a:prstGeom>
        </p:spPr>
      </p:pic>
      <p:sp>
        <p:nvSpPr>
          <p:cNvPr id="1216" name="図形 132"/>
          <p:cNvSpPr/>
          <p:nvPr/>
        </p:nvSpPr>
        <p:spPr>
          <a:xfrm>
            <a:off x="13176000" y="8298359"/>
            <a:ext cx="2686263" cy="373141"/>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defRPr lang="ja-JP" altLang="en-US"/>
            </a:pPr>
            <a:r>
              <a:rPr lang="ja-JP" altLang="en-US" sz="1800" b="1">
                <a:latin typeface="+mn-ea"/>
                <a:ea typeface="+mn-ea"/>
              </a:rPr>
              <a:t>まちづくり</a:t>
            </a:r>
            <a:r>
              <a:rPr lang="ja-JP" altLang="en-US" sz="1800" b="1">
                <a:latin typeface="+mn-ea"/>
                <a:ea typeface="+mn-ea"/>
              </a:rPr>
              <a:t>協議会</a:t>
            </a:r>
            <a:endParaRPr lang="ja-JP" altLang="en-US" sz="1800" b="1">
              <a:latin typeface="+mn-ea"/>
              <a:ea typeface="+mn-ea"/>
            </a:endParaRPr>
          </a:p>
        </p:txBody>
      </p:sp>
      <p:sp>
        <p:nvSpPr>
          <p:cNvPr id="1181" name="楕円 90"/>
          <p:cNvSpPr/>
          <p:nvPr/>
        </p:nvSpPr>
        <p:spPr>
          <a:xfrm>
            <a:off x="7718331" y="6271860"/>
            <a:ext cx="2532172" cy="662450"/>
          </a:xfrm>
          <a:prstGeom prst="ellipse">
            <a:avLst/>
          </a:prstGeom>
        </p:spPr>
        <p:style>
          <a:lnRef idx="3">
            <a:schemeClr val="lt1"/>
          </a:lnRef>
          <a:fillRef idx="1">
            <a:schemeClr val="accent6"/>
          </a:fillRef>
          <a:effectRef idx="1">
            <a:schemeClr val="accent6"/>
          </a:effectRef>
          <a:fontRef idx="minor">
            <a:schemeClr val="lt1"/>
          </a:fontRef>
        </p:style>
        <p:txBody>
          <a:bodyPr lIns="140405" tIns="70202" rIns="140405" bIns="70202" anchor="ctr"/>
          <a:p>
            <a:pPr algn="ctr">
              <a:defRPr lang="ja-JP" altLang="en-US"/>
            </a:pPr>
            <a:r>
              <a:rPr lang="ja-JP" altLang="en-US" b="1"/>
              <a:t>地域づくり</a:t>
            </a:r>
            <a:endParaRPr lang="ja-JP" altLang="en-US" b="1"/>
          </a:p>
          <a:p>
            <a:pPr algn="ctr">
              <a:defRPr lang="ja-JP" altLang="en-US"/>
            </a:pPr>
            <a:r>
              <a:rPr lang="ja-JP" altLang="en-US" b="1"/>
              <a:t>に向けた</a:t>
            </a:r>
            <a:r>
              <a:rPr lang="ja-JP" altLang="en-US" b="1"/>
              <a:t>支援</a:t>
            </a:r>
            <a:endParaRPr lang="ja-JP" altLang="en-US" b="1"/>
          </a:p>
        </p:txBody>
      </p:sp>
      <p:pic>
        <p:nvPicPr>
          <p:cNvPr id="1217" name="図 141"/>
          <p:cNvPicPr>
            <a:picLocks noChangeAspect="1"/>
          </p:cNvPicPr>
          <p:nvPr/>
        </p:nvPicPr>
        <p:blipFill>
          <a:blip r:embed="rId6"/>
          <a:stretch>
            <a:fillRect/>
          </a:stretch>
        </p:blipFill>
        <p:spPr>
          <a:xfrm>
            <a:off x="13748328" y="1253410"/>
            <a:ext cx="1371672" cy="804220"/>
          </a:xfrm>
          <a:prstGeom prst="rect">
            <a:avLst/>
          </a:prstGeom>
        </p:spPr>
      </p:pic>
      <p:sp>
        <p:nvSpPr>
          <p:cNvPr id="1218" name="テキスト 107"/>
          <p:cNvSpPr txBox="1"/>
          <p:nvPr/>
        </p:nvSpPr>
        <p:spPr>
          <a:xfrm>
            <a:off x="10489435" y="2551500"/>
            <a:ext cx="1750603" cy="1433066"/>
          </a:xfrm>
          <a:prstGeom prst="rect">
            <a:avLst/>
          </a:prstGeom>
        </p:spPr>
        <p:style>
          <a:lnRef idx="1">
            <a:schemeClr val="accent2"/>
          </a:lnRef>
          <a:fillRef idx="2">
            <a:schemeClr val="accent2"/>
          </a:fillRef>
          <a:effectRef idx="1">
            <a:schemeClr val="accent2"/>
          </a:effectRef>
          <a:fontRef idx="minor">
            <a:schemeClr val="dk1"/>
          </a:fontRef>
        </p:style>
        <p:txBody>
          <a:bodyPr wrap="square" lIns="140405" tIns="70202" rIns="140405" bIns="70202">
            <a:spAutoFit/>
          </a:bodyPr>
          <a:p>
            <a:pPr>
              <a:defRPr lang="ja-JP" altLang="en-US"/>
            </a:pPr>
            <a:r>
              <a:rPr lang="ja-JP" altLang="en-US" sz="1200" b="1">
                <a:latin typeface="ＭＳ Ｐゴシック"/>
                <a:ea typeface="ＭＳ Ｐゴシック"/>
              </a:rPr>
              <a:t>支援関係機関等からつながれた、複合化・複雑化した課題をかかえるケースについて、関係機関の役割分担や支援の方向性を定めていく</a:t>
            </a:r>
            <a:endParaRPr lang="ja-JP" altLang="en-US"/>
          </a:p>
        </p:txBody>
      </p:sp>
      <p:grpSp>
        <p:nvGrpSpPr>
          <p:cNvPr id="1219" name="グループ 504"/>
          <p:cNvGrpSpPr/>
          <p:nvPr/>
        </p:nvGrpSpPr>
        <p:grpSpPr>
          <a:xfrm>
            <a:off x="8064000" y="2911500"/>
            <a:ext cx="2293636" cy="1361691"/>
            <a:chOff x="8260852" y="3391673"/>
            <a:chExt cx="3332017" cy="1361691"/>
          </a:xfrm>
        </p:grpSpPr>
        <p:sp>
          <p:nvSpPr>
            <p:cNvPr id="1220" name="図形 117"/>
            <p:cNvSpPr/>
            <p:nvPr/>
          </p:nvSpPr>
          <p:spPr>
            <a:xfrm>
              <a:off x="8281970" y="3391673"/>
              <a:ext cx="3310899" cy="393817"/>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defRPr lang="ja-JP" altLang="en-US"/>
              </a:pPr>
              <a:r>
                <a:rPr lang="ja-JP" altLang="en-US" sz="1400" b="1">
                  <a:latin typeface="ＭＳ Ｐゴシック"/>
                  <a:ea typeface="ＭＳ Ｐゴシック"/>
                </a:rPr>
                <a:t>相談支援</a:t>
              </a:r>
              <a:r>
                <a:rPr lang="ja-JP" altLang="en-US" sz="1400" b="1">
                  <a:latin typeface="ＭＳ Ｐゴシック"/>
                  <a:ea typeface="ＭＳ Ｐゴシック"/>
                </a:rPr>
                <a:t>NW会議</a:t>
              </a:r>
              <a:endParaRPr lang="ja-JP" altLang="en-US" sz="2100" b="1">
                <a:latin typeface="ＭＳ Ｐゴシック"/>
                <a:ea typeface="ＭＳ Ｐゴシック"/>
              </a:endParaRPr>
            </a:p>
          </p:txBody>
        </p:sp>
        <p:sp>
          <p:nvSpPr>
            <p:cNvPr id="1221" name="図形 109"/>
            <p:cNvSpPr/>
            <p:nvPr/>
          </p:nvSpPr>
          <p:spPr>
            <a:xfrm>
              <a:off x="8260852" y="3879585"/>
              <a:ext cx="3330532" cy="393794"/>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defRPr lang="ja-JP" altLang="en-US"/>
              </a:pPr>
              <a:r>
                <a:rPr lang="ja-JP" altLang="en-US" sz="1400" b="1">
                  <a:latin typeface="ＭＳ Ｐゴシック"/>
                  <a:ea typeface="ＭＳ Ｐゴシック"/>
                </a:rPr>
                <a:t>重層的支援会議</a:t>
              </a:r>
              <a:endParaRPr lang="ja-JP" altLang="en-US" sz="2100" b="1">
                <a:latin typeface="ＭＳ Ｐゴシック"/>
                <a:ea typeface="ＭＳ Ｐゴシック"/>
              </a:endParaRPr>
            </a:p>
          </p:txBody>
        </p:sp>
        <p:sp>
          <p:nvSpPr>
            <p:cNvPr id="1222" name="図形 110"/>
            <p:cNvSpPr/>
            <p:nvPr/>
          </p:nvSpPr>
          <p:spPr>
            <a:xfrm>
              <a:off x="8260852" y="4367472"/>
              <a:ext cx="3330532" cy="385892"/>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defRPr lang="ja-JP" altLang="en-US"/>
              </a:pPr>
              <a:r>
                <a:rPr lang="ja-JP" altLang="en-US" sz="1400" b="1">
                  <a:latin typeface="ＭＳ Ｐゴシック"/>
                  <a:ea typeface="ＭＳ Ｐゴシック"/>
                </a:rPr>
                <a:t>支援会議</a:t>
              </a:r>
              <a:endParaRPr lang="ja-JP" altLang="en-US" sz="2100" b="1">
                <a:latin typeface="ＭＳ Ｐゴシック"/>
                <a:ea typeface="ＭＳ Ｐゴシック"/>
              </a:endParaRPr>
            </a:p>
          </p:txBody>
        </p:sp>
      </p:grpSp>
      <p:sp>
        <p:nvSpPr>
          <p:cNvPr id="1223" name="テキスト 111"/>
          <p:cNvSpPr txBox="1"/>
          <p:nvPr/>
        </p:nvSpPr>
        <p:spPr>
          <a:xfrm>
            <a:off x="10498700" y="6387152"/>
            <a:ext cx="1741377" cy="1248400"/>
          </a:xfrm>
          <a:prstGeom prst="rect">
            <a:avLst/>
          </a:prstGeom>
        </p:spPr>
        <p:style>
          <a:lnRef idx="1">
            <a:schemeClr val="accent6"/>
          </a:lnRef>
          <a:fillRef idx="2">
            <a:schemeClr val="accent6"/>
          </a:fillRef>
          <a:effectRef idx="1">
            <a:schemeClr val="accent6"/>
          </a:effectRef>
          <a:fontRef idx="minor">
            <a:schemeClr val="dk1"/>
          </a:fontRef>
        </p:style>
        <p:txBody>
          <a:bodyPr wrap="square" lIns="140405" tIns="70202" rIns="140405" bIns="70202">
            <a:spAutoFit/>
          </a:bodyPr>
          <a:p>
            <a:pPr>
              <a:defRPr lang="ja-JP" altLang="en-US"/>
            </a:pPr>
            <a:r>
              <a:rPr lang="ja-JP" altLang="en-US" sz="1200" b="1">
                <a:latin typeface="ＭＳ Ｐゴシック"/>
                <a:ea typeface="ＭＳ Ｐゴシック"/>
              </a:rPr>
              <a:t>すべての住民が利用できる地域交流の場や居場所づくりを進めるとともに、社会資源と人とのコーディネートを行う</a:t>
            </a:r>
            <a:endParaRPr lang="ja-JP" altLang="en-US"/>
          </a:p>
        </p:txBody>
      </p:sp>
      <p:sp>
        <p:nvSpPr>
          <p:cNvPr id="1224" name="テキスト 112"/>
          <p:cNvSpPr txBox="1"/>
          <p:nvPr/>
        </p:nvSpPr>
        <p:spPr>
          <a:xfrm>
            <a:off x="5785573" y="1543500"/>
            <a:ext cx="1990427" cy="1063734"/>
          </a:xfrm>
          <a:prstGeom prst="rect">
            <a:avLst/>
          </a:prstGeom>
        </p:spPr>
        <p:style>
          <a:lnRef idx="1">
            <a:schemeClr val="accent1"/>
          </a:lnRef>
          <a:fillRef idx="2">
            <a:schemeClr val="accent1"/>
          </a:fillRef>
          <a:effectRef idx="1">
            <a:schemeClr val="accent1"/>
          </a:effectRef>
          <a:fontRef idx="minor">
            <a:schemeClr val="dk1"/>
          </a:fontRef>
        </p:style>
        <p:txBody>
          <a:bodyPr wrap="square" lIns="140405" tIns="70202" rIns="140405" bIns="70202">
            <a:spAutoFit/>
          </a:bodyPr>
          <a:p>
            <a:pPr>
              <a:defRPr lang="ja-JP" altLang="en-US"/>
            </a:pPr>
            <a:r>
              <a:rPr lang="ja-JP" altLang="en-US" sz="1200" b="1">
                <a:latin typeface="+mn-ea"/>
                <a:ea typeface="+mn-ea"/>
              </a:rPr>
              <a:t>相談者の属性にかかわらず、住民からの相談を幅広く受け止め、本人に寄り添い、抱える課題の解きほぐしや整理をおこなう</a:t>
            </a:r>
            <a:endParaRPr lang="ja-JP" altLang="en-US">
              <a:latin typeface="+mn-ea"/>
              <a:ea typeface="+mn-ea"/>
            </a:endParaRPr>
          </a:p>
        </p:txBody>
      </p:sp>
      <p:sp>
        <p:nvSpPr>
          <p:cNvPr id="1225" name="テキスト 114"/>
          <p:cNvSpPr txBox="1"/>
          <p:nvPr/>
        </p:nvSpPr>
        <p:spPr>
          <a:xfrm>
            <a:off x="9629362" y="4408432"/>
            <a:ext cx="2538967" cy="879068"/>
          </a:xfrm>
          <a:prstGeom prst="rect">
            <a:avLst/>
          </a:prstGeom>
        </p:spPr>
        <p:style>
          <a:lnRef idx="1">
            <a:schemeClr val="accent3"/>
          </a:lnRef>
          <a:fillRef idx="2">
            <a:schemeClr val="accent3"/>
          </a:fillRef>
          <a:effectRef idx="1">
            <a:schemeClr val="accent3"/>
          </a:effectRef>
          <a:fontRef idx="minor">
            <a:schemeClr val="dk1"/>
          </a:fontRef>
        </p:style>
        <p:txBody>
          <a:bodyPr wrap="square" lIns="140405" tIns="70202" rIns="140405" bIns="70202">
            <a:spAutoFit/>
          </a:bodyPr>
          <a:p>
            <a:pPr>
              <a:defRPr lang="ja-JP" altLang="en-US"/>
            </a:pPr>
            <a:r>
              <a:rPr lang="ja-JP" altLang="en-US" sz="1200" b="1">
                <a:latin typeface="ＭＳ Ｐゴシック"/>
                <a:ea typeface="ＭＳ Ｐゴシック"/>
              </a:rPr>
              <a:t>課題を抱えた利用者のニーズを把握し、支援メニューとの丁寧なマッチング、フォローアップ。地域福祉拠点づくりと機能発揮。</a:t>
            </a:r>
            <a:endParaRPr lang="ja-JP" altLang="en-US" sz="1500" b="1">
              <a:latin typeface="ＭＳ Ｐゴシック"/>
              <a:ea typeface="ＭＳ Ｐゴシック"/>
            </a:endParaRPr>
          </a:p>
        </p:txBody>
      </p:sp>
      <p:sp>
        <p:nvSpPr>
          <p:cNvPr id="1226" name="テキスト 115"/>
          <p:cNvSpPr txBox="1"/>
          <p:nvPr/>
        </p:nvSpPr>
        <p:spPr>
          <a:xfrm>
            <a:off x="13137791" y="3631500"/>
            <a:ext cx="3422209" cy="509736"/>
          </a:xfrm>
          <a:prstGeom prst="rect">
            <a:avLst/>
          </a:prstGeom>
        </p:spPr>
        <p:style>
          <a:lnRef idx="1">
            <a:schemeClr val="accent4"/>
          </a:lnRef>
          <a:fillRef idx="2">
            <a:schemeClr val="accent4"/>
          </a:fillRef>
          <a:effectRef idx="1">
            <a:schemeClr val="accent4"/>
          </a:effectRef>
          <a:fontRef idx="minor">
            <a:schemeClr val="dk1"/>
          </a:fontRef>
        </p:style>
        <p:txBody>
          <a:bodyPr wrap="square" lIns="140405" tIns="70202" rIns="140405" bIns="70202">
            <a:spAutoFit/>
          </a:bodyPr>
          <a:p>
            <a:pPr>
              <a:defRPr lang="ja-JP" altLang="en-US"/>
            </a:pPr>
            <a:r>
              <a:rPr lang="ja-JP" altLang="en-US" sz="1200" b="1">
                <a:latin typeface="ＭＳ Ｐゴシック"/>
                <a:ea typeface="ＭＳ Ｐゴシック"/>
              </a:rPr>
              <a:t>課</a:t>
            </a:r>
            <a:r>
              <a:rPr lang="ja-JP" altLang="en-US" sz="1200" b="1">
                <a:latin typeface="ＭＳ Ｐゴシック"/>
                <a:ea typeface="ＭＳ Ｐゴシック"/>
              </a:rPr>
              <a:t>題を抱えながらも、支援が届いていない人に支援を届ける</a:t>
            </a:r>
            <a:endParaRPr lang="ja-JP" altLang="en-US"/>
          </a:p>
        </p:txBody>
      </p:sp>
      <p:grpSp>
        <p:nvGrpSpPr>
          <p:cNvPr id="1227" name="グループ 400"/>
          <p:cNvGrpSpPr/>
          <p:nvPr/>
        </p:nvGrpSpPr>
        <p:grpSpPr>
          <a:xfrm>
            <a:off x="2239050" y="3221524"/>
            <a:ext cx="378347" cy="369812"/>
            <a:chOff x="1309098" y="2367701"/>
            <a:chExt cx="221207" cy="271798"/>
          </a:xfrm>
        </p:grpSpPr>
        <p:sp>
          <p:nvSpPr>
            <p:cNvPr id="1228" name="直線 394"/>
            <p:cNvSpPr/>
            <p:nvPr/>
          </p:nvSpPr>
          <p:spPr>
            <a:xfrm>
              <a:off x="1309098" y="2410338"/>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229" name="直線 395"/>
            <p:cNvSpPr/>
            <p:nvPr/>
          </p:nvSpPr>
          <p:spPr>
            <a:xfrm flipH="1">
              <a:off x="1432598" y="2367701"/>
              <a:ext cx="97707" cy="248080"/>
            </a:xfrm>
            <a:prstGeom prst="line">
              <a:avLst/>
            </a:prstGeom>
          </p:spPr>
          <p:style>
            <a:lnRef idx="3">
              <a:schemeClr val="accent2"/>
            </a:lnRef>
            <a:fillRef idx="0">
              <a:schemeClr val="accent2"/>
            </a:fillRef>
            <a:effectRef idx="2">
              <a:schemeClr val="accent2"/>
            </a:effectRef>
            <a:fontRef idx="minor">
              <a:schemeClr val="tx1"/>
            </a:fontRef>
          </p:style>
        </p:sp>
      </p:grpSp>
      <p:grpSp>
        <p:nvGrpSpPr>
          <p:cNvPr id="1230" name="グループ 402"/>
          <p:cNvGrpSpPr/>
          <p:nvPr/>
        </p:nvGrpSpPr>
        <p:grpSpPr>
          <a:xfrm>
            <a:off x="2261109" y="5949258"/>
            <a:ext cx="378347" cy="369812"/>
            <a:chOff x="1309098" y="2367701"/>
            <a:chExt cx="221207" cy="271798"/>
          </a:xfrm>
        </p:grpSpPr>
        <p:sp>
          <p:nvSpPr>
            <p:cNvPr id="1231" name="直線 394"/>
            <p:cNvSpPr/>
            <p:nvPr/>
          </p:nvSpPr>
          <p:spPr>
            <a:xfrm>
              <a:off x="1309098" y="2410338"/>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232" name="直線 395"/>
            <p:cNvSpPr/>
            <p:nvPr/>
          </p:nvSpPr>
          <p:spPr>
            <a:xfrm flipH="1">
              <a:off x="1432598" y="2367701"/>
              <a:ext cx="97707" cy="248080"/>
            </a:xfrm>
            <a:prstGeom prst="line">
              <a:avLst/>
            </a:prstGeom>
          </p:spPr>
          <p:style>
            <a:lnRef idx="3">
              <a:schemeClr val="accent2"/>
            </a:lnRef>
            <a:fillRef idx="0">
              <a:schemeClr val="accent2"/>
            </a:fillRef>
            <a:effectRef idx="2">
              <a:schemeClr val="accent2"/>
            </a:effectRef>
            <a:fontRef idx="minor">
              <a:schemeClr val="tx1"/>
            </a:fontRef>
          </p:style>
        </p:sp>
      </p:grpSp>
      <p:grpSp>
        <p:nvGrpSpPr>
          <p:cNvPr id="1233" name="グループ 408"/>
          <p:cNvGrpSpPr/>
          <p:nvPr/>
        </p:nvGrpSpPr>
        <p:grpSpPr>
          <a:xfrm>
            <a:off x="1654215" y="9258889"/>
            <a:ext cx="502144" cy="311799"/>
            <a:chOff x="1026192" y="6654190"/>
            <a:chExt cx="293587" cy="229161"/>
          </a:xfrm>
        </p:grpSpPr>
        <p:sp>
          <p:nvSpPr>
            <p:cNvPr id="1234" name="直線 394"/>
            <p:cNvSpPr/>
            <p:nvPr/>
          </p:nvSpPr>
          <p:spPr>
            <a:xfrm>
              <a:off x="1026192" y="6654190"/>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235" name="直線 395"/>
            <p:cNvSpPr/>
            <p:nvPr/>
          </p:nvSpPr>
          <p:spPr>
            <a:xfrm flipH="1">
              <a:off x="1147468" y="6735634"/>
              <a:ext cx="172311" cy="123982"/>
            </a:xfrm>
            <a:prstGeom prst="line">
              <a:avLst/>
            </a:prstGeom>
          </p:spPr>
          <p:style>
            <a:lnRef idx="3">
              <a:schemeClr val="accent2"/>
            </a:lnRef>
            <a:fillRef idx="0">
              <a:schemeClr val="accent2"/>
            </a:fillRef>
            <a:effectRef idx="2">
              <a:schemeClr val="accent2"/>
            </a:effectRef>
            <a:fontRef idx="minor">
              <a:schemeClr val="tx1"/>
            </a:fontRef>
          </p:style>
        </p:sp>
      </p:grpSp>
      <p:grpSp>
        <p:nvGrpSpPr>
          <p:cNvPr id="1236" name="グループ 410"/>
          <p:cNvGrpSpPr/>
          <p:nvPr/>
        </p:nvGrpSpPr>
        <p:grpSpPr>
          <a:xfrm rot="8220000">
            <a:off x="523704" y="9333281"/>
            <a:ext cx="502144" cy="311799"/>
            <a:chOff x="1026192" y="6654190"/>
            <a:chExt cx="293587" cy="229161"/>
          </a:xfrm>
        </p:grpSpPr>
        <p:sp>
          <p:nvSpPr>
            <p:cNvPr id="1237" name="直線 394"/>
            <p:cNvSpPr/>
            <p:nvPr/>
          </p:nvSpPr>
          <p:spPr>
            <a:xfrm>
              <a:off x="1026192" y="6654190"/>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238" name="直線 395"/>
            <p:cNvSpPr/>
            <p:nvPr/>
          </p:nvSpPr>
          <p:spPr>
            <a:xfrm flipH="1">
              <a:off x="1147468" y="6735634"/>
              <a:ext cx="172311" cy="123982"/>
            </a:xfrm>
            <a:prstGeom prst="line">
              <a:avLst/>
            </a:prstGeom>
          </p:spPr>
          <p:style>
            <a:lnRef idx="3">
              <a:schemeClr val="accent2"/>
            </a:lnRef>
            <a:fillRef idx="0">
              <a:schemeClr val="accent2"/>
            </a:fillRef>
            <a:effectRef idx="2">
              <a:schemeClr val="accent2"/>
            </a:effectRef>
            <a:fontRef idx="minor">
              <a:schemeClr val="tx1"/>
            </a:fontRef>
          </p:style>
        </p:sp>
      </p:grpSp>
      <p:grpSp>
        <p:nvGrpSpPr>
          <p:cNvPr id="1239" name="グループ 416"/>
          <p:cNvGrpSpPr/>
          <p:nvPr/>
        </p:nvGrpSpPr>
        <p:grpSpPr>
          <a:xfrm rot="11340000">
            <a:off x="58544" y="3195991"/>
            <a:ext cx="378347" cy="369812"/>
            <a:chOff x="1309098" y="2367701"/>
            <a:chExt cx="221207" cy="271798"/>
          </a:xfrm>
        </p:grpSpPr>
        <p:sp>
          <p:nvSpPr>
            <p:cNvPr id="1240" name="直線 394"/>
            <p:cNvSpPr/>
            <p:nvPr/>
          </p:nvSpPr>
          <p:spPr>
            <a:xfrm>
              <a:off x="1309098" y="2410338"/>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241" name="直線 395"/>
            <p:cNvSpPr/>
            <p:nvPr/>
          </p:nvSpPr>
          <p:spPr>
            <a:xfrm flipH="1">
              <a:off x="1432598" y="2367701"/>
              <a:ext cx="97707" cy="248080"/>
            </a:xfrm>
            <a:prstGeom prst="line">
              <a:avLst/>
            </a:prstGeom>
          </p:spPr>
          <p:style>
            <a:lnRef idx="3">
              <a:schemeClr val="accent2"/>
            </a:lnRef>
            <a:fillRef idx="0">
              <a:schemeClr val="accent2"/>
            </a:fillRef>
            <a:effectRef idx="2">
              <a:schemeClr val="accent2"/>
            </a:effectRef>
            <a:fontRef idx="minor">
              <a:schemeClr val="tx1"/>
            </a:fontRef>
          </p:style>
        </p:sp>
      </p:grpSp>
      <p:sp>
        <p:nvSpPr>
          <p:cNvPr id="1252" name="直線 489"/>
          <p:cNvSpPr/>
          <p:nvPr/>
        </p:nvSpPr>
        <p:spPr>
          <a:xfrm>
            <a:off x="1333500" y="3181106"/>
            <a:ext cx="0" cy="822296"/>
          </a:xfrm>
          <a:prstGeom prst="line">
            <a:avLst/>
          </a:prstGeom>
          <a:ln>
            <a:headEnd type="triangle"/>
            <a:tailEnd type="triangle"/>
          </a:ln>
        </p:spPr>
        <p:style>
          <a:lnRef idx="3">
            <a:schemeClr val="accent2"/>
          </a:lnRef>
          <a:fillRef idx="0">
            <a:schemeClr val="accent2"/>
          </a:fillRef>
          <a:effectRef idx="2">
            <a:schemeClr val="accent2"/>
          </a:effectRef>
          <a:fontRef idx="minor">
            <a:schemeClr val="tx1"/>
          </a:fontRef>
        </p:style>
      </p:sp>
      <p:sp>
        <p:nvSpPr>
          <p:cNvPr id="1253" name="直線 490"/>
          <p:cNvSpPr/>
          <p:nvPr/>
        </p:nvSpPr>
        <p:spPr>
          <a:xfrm flipH="1">
            <a:off x="1378286" y="6097305"/>
            <a:ext cx="0" cy="970860"/>
          </a:xfrm>
          <a:prstGeom prst="line">
            <a:avLst/>
          </a:prstGeom>
          <a:ln>
            <a:headEnd type="triangle"/>
            <a:tailEnd type="triangle"/>
          </a:ln>
        </p:spPr>
        <p:style>
          <a:lnRef idx="3">
            <a:schemeClr val="accent2"/>
          </a:lnRef>
          <a:fillRef idx="0">
            <a:schemeClr val="accent2"/>
          </a:fillRef>
          <a:effectRef idx="2">
            <a:schemeClr val="accent2"/>
          </a:effectRef>
          <a:fontRef idx="minor">
            <a:schemeClr val="tx1"/>
          </a:fontRef>
        </p:style>
      </p:sp>
      <p:grpSp>
        <p:nvGrpSpPr>
          <p:cNvPr id="1254" name="グループ 491"/>
          <p:cNvGrpSpPr/>
          <p:nvPr/>
        </p:nvGrpSpPr>
        <p:grpSpPr>
          <a:xfrm rot="19320000">
            <a:off x="1607816" y="672236"/>
            <a:ext cx="502144" cy="311799"/>
            <a:chOff x="1026192" y="6654190"/>
            <a:chExt cx="293587" cy="229161"/>
          </a:xfrm>
        </p:grpSpPr>
        <p:sp>
          <p:nvSpPr>
            <p:cNvPr id="1255" name="直線 394"/>
            <p:cNvSpPr/>
            <p:nvPr/>
          </p:nvSpPr>
          <p:spPr>
            <a:xfrm>
              <a:off x="1026192" y="6654190"/>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256" name="直線 395"/>
            <p:cNvSpPr/>
            <p:nvPr/>
          </p:nvSpPr>
          <p:spPr>
            <a:xfrm flipH="1">
              <a:off x="1147468" y="6735634"/>
              <a:ext cx="172311" cy="123982"/>
            </a:xfrm>
            <a:prstGeom prst="line">
              <a:avLst/>
            </a:prstGeom>
          </p:spPr>
          <p:style>
            <a:lnRef idx="3">
              <a:schemeClr val="accent2"/>
            </a:lnRef>
            <a:fillRef idx="0">
              <a:schemeClr val="accent2"/>
            </a:fillRef>
            <a:effectRef idx="2">
              <a:schemeClr val="accent2"/>
            </a:effectRef>
            <a:fontRef idx="minor">
              <a:schemeClr val="tx1"/>
            </a:fontRef>
          </p:style>
        </p:sp>
      </p:grpSp>
      <p:grpSp>
        <p:nvGrpSpPr>
          <p:cNvPr id="1257" name="グループ 494"/>
          <p:cNvGrpSpPr/>
          <p:nvPr/>
        </p:nvGrpSpPr>
        <p:grpSpPr>
          <a:xfrm rot="12480000">
            <a:off x="547515" y="700109"/>
            <a:ext cx="502144" cy="311799"/>
            <a:chOff x="1026192" y="6654190"/>
            <a:chExt cx="293587" cy="229161"/>
          </a:xfrm>
        </p:grpSpPr>
        <p:sp>
          <p:nvSpPr>
            <p:cNvPr id="1258" name="直線 394"/>
            <p:cNvSpPr/>
            <p:nvPr/>
          </p:nvSpPr>
          <p:spPr>
            <a:xfrm>
              <a:off x="1026192" y="6654190"/>
              <a:ext cx="124497" cy="229161"/>
            </a:xfrm>
            <a:prstGeom prst="line">
              <a:avLst/>
            </a:prstGeom>
          </p:spPr>
          <p:style>
            <a:lnRef idx="3">
              <a:schemeClr val="accent2"/>
            </a:lnRef>
            <a:fillRef idx="0">
              <a:schemeClr val="accent2"/>
            </a:fillRef>
            <a:effectRef idx="2">
              <a:schemeClr val="accent2"/>
            </a:effectRef>
            <a:fontRef idx="minor">
              <a:schemeClr val="tx1"/>
            </a:fontRef>
          </p:style>
        </p:sp>
        <p:sp>
          <p:nvSpPr>
            <p:cNvPr id="1259" name="直線 395"/>
            <p:cNvSpPr/>
            <p:nvPr/>
          </p:nvSpPr>
          <p:spPr>
            <a:xfrm flipH="1">
              <a:off x="1147468" y="6735634"/>
              <a:ext cx="172311" cy="123982"/>
            </a:xfrm>
            <a:prstGeom prst="line">
              <a:avLst/>
            </a:prstGeom>
          </p:spPr>
          <p:style>
            <a:lnRef idx="3">
              <a:schemeClr val="accent2"/>
            </a:lnRef>
            <a:fillRef idx="0">
              <a:schemeClr val="accent2"/>
            </a:fillRef>
            <a:effectRef idx="2">
              <a:schemeClr val="accent2"/>
            </a:effectRef>
            <a:fontRef idx="minor">
              <a:schemeClr val="tx1"/>
            </a:fontRef>
          </p:style>
        </p:sp>
      </p:grpSp>
      <p:sp>
        <p:nvSpPr>
          <p:cNvPr id="1260" name="テキスト 497"/>
          <p:cNvSpPr txBox="1"/>
          <p:nvPr/>
        </p:nvSpPr>
        <p:spPr>
          <a:xfrm>
            <a:off x="401155" y="2699146"/>
            <a:ext cx="1911872" cy="460772"/>
          </a:xfrm>
          <a:prstGeom prst="rect">
            <a:avLst/>
          </a:prstGeom>
          <a:solidFill>
            <a:schemeClr val="bg1"/>
          </a:solid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wrap="square">
            <a:spAutoFit/>
          </a:bodyPr>
          <a:p>
            <a:pPr algn="ctr">
              <a:defRPr lang="ja-JP" altLang="en-US"/>
            </a:pPr>
            <a:r>
              <a:rPr lang="ja-JP" altLang="en-US" sz="1200"/>
              <a:t>包括的に相談をうけとめる</a:t>
            </a:r>
            <a:endParaRPr lang="ja-JP" altLang="en-US"/>
          </a:p>
          <a:p>
            <a:pPr algn="ctr">
              <a:defRPr lang="ja-JP" altLang="en-US"/>
            </a:pPr>
            <a:r>
              <a:rPr lang="ja-JP" altLang="en-US" sz="1200"/>
              <a:t>多機関協働の中核的機能</a:t>
            </a:r>
            <a:endParaRPr lang="ja-JP" altLang="en-US" sz="1200"/>
          </a:p>
        </p:txBody>
      </p:sp>
      <p:sp>
        <p:nvSpPr>
          <p:cNvPr id="1261" name="テキスト 502"/>
          <p:cNvSpPr txBox="1"/>
          <p:nvPr/>
        </p:nvSpPr>
        <p:spPr>
          <a:xfrm>
            <a:off x="457869" y="8599500"/>
            <a:ext cx="1809037" cy="460772"/>
          </a:xfrm>
          <a:prstGeom prst="rect">
            <a:avLst/>
          </a:prstGeom>
          <a:solidFill>
            <a:schemeClr val="bg1"/>
          </a:solid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wrap="square">
            <a:spAutoFit/>
          </a:bodyPr>
          <a:p>
            <a:pPr algn="ctr">
              <a:defRPr lang="ja-JP" altLang="en-US"/>
            </a:pPr>
            <a:r>
              <a:rPr lang="ja-JP" altLang="en-US" sz="1200"/>
              <a:t>緩やかな見守り</a:t>
            </a:r>
            <a:endParaRPr lang="ja-JP" altLang="en-US"/>
          </a:p>
          <a:p>
            <a:pPr algn="ctr">
              <a:defRPr lang="ja-JP" altLang="en-US"/>
            </a:pPr>
            <a:r>
              <a:rPr lang="ja-JP" altLang="en-US" sz="1200"/>
              <a:t>場の機能</a:t>
            </a:r>
            <a:endParaRPr lang="ja-JP" altLang="en-US" sz="1200"/>
          </a:p>
        </p:txBody>
      </p:sp>
      <p:sp>
        <p:nvSpPr>
          <p:cNvPr id="1262" name="テキスト 503"/>
          <p:cNvSpPr txBox="1"/>
          <p:nvPr/>
        </p:nvSpPr>
        <p:spPr>
          <a:xfrm>
            <a:off x="372736" y="5546728"/>
            <a:ext cx="1911872" cy="460772"/>
          </a:xfrm>
          <a:prstGeom prst="rect">
            <a:avLst/>
          </a:prstGeom>
          <a:solidFill>
            <a:schemeClr val="bg1"/>
          </a:solid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wrap="square">
            <a:spAutoFit/>
          </a:bodyPr>
          <a:p>
            <a:pPr algn="ctr">
              <a:defRPr lang="ja-JP" altLang="en-US"/>
            </a:pPr>
            <a:r>
              <a:rPr lang="ja-JP" altLang="en-US" sz="1200"/>
              <a:t>社会とのつながりや</a:t>
            </a:r>
            <a:endParaRPr lang="ja-JP" altLang="en-US" sz="1200"/>
          </a:p>
          <a:p>
            <a:pPr algn="ctr">
              <a:defRPr lang="ja-JP" altLang="en-US"/>
            </a:pPr>
            <a:r>
              <a:rPr lang="ja-JP" altLang="en-US" sz="1200"/>
              <a:t>参加を</a:t>
            </a:r>
            <a:r>
              <a:rPr lang="ja-JP" altLang="en-US" sz="1200"/>
              <a:t>支援する</a:t>
            </a:r>
            <a:endParaRPr lang="ja-JP" altLang="en-US" sz="1200"/>
          </a:p>
        </p:txBody>
      </p:sp>
      <p:grpSp>
        <p:nvGrpSpPr>
          <p:cNvPr id="1265" name="グループ 437"/>
          <p:cNvGrpSpPr/>
          <p:nvPr/>
        </p:nvGrpSpPr>
        <p:grpSpPr>
          <a:xfrm>
            <a:off x="12168000" y="2667404"/>
            <a:ext cx="4104000" cy="6561624"/>
            <a:chOff x="12096000" y="2829876"/>
            <a:chExt cx="4104000" cy="6561624"/>
          </a:xfrm>
        </p:grpSpPr>
        <p:sp>
          <p:nvSpPr>
            <p:cNvPr id="1266" name="図形 119"/>
            <p:cNvSpPr/>
            <p:nvPr/>
          </p:nvSpPr>
          <p:spPr>
            <a:xfrm>
              <a:off x="12237775" y="2829876"/>
              <a:ext cx="722225" cy="6128705"/>
            </a:xfrm>
            <a:prstGeom prst="roundRect">
              <a:avLst/>
            </a:prstGeom>
            <a:solidFill>
              <a:srgbClr val="FFE9FF"/>
            </a:solidFill>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defRPr lang="ja-JP" altLang="en-US"/>
              </a:pPr>
              <a:r>
                <a:rPr lang="ja-JP" altLang="en-US" sz="2100" b="1">
                  <a:latin typeface="ＭＳ Ｐゴシック"/>
                  <a:ea typeface="ＭＳ Ｐゴシック"/>
                </a:rPr>
                <a:t>　</a:t>
              </a:r>
              <a:endParaRPr lang="ja-JP" altLang="en-US" sz="2100" b="1">
                <a:latin typeface="ＭＳ Ｐゴシック"/>
                <a:ea typeface="ＭＳ Ｐゴシック"/>
              </a:endParaRPr>
            </a:p>
          </p:txBody>
        </p:sp>
        <p:pic>
          <p:nvPicPr>
            <p:cNvPr id="1267" name="図 142"/>
            <p:cNvPicPr>
              <a:picLocks noChangeAspect="1"/>
            </p:cNvPicPr>
            <p:nvPr/>
          </p:nvPicPr>
          <p:blipFill>
            <a:blip r:embed="rId7"/>
            <a:stretch>
              <a:fillRect/>
            </a:stretch>
          </p:blipFill>
          <p:spPr>
            <a:xfrm flipH="1">
              <a:off x="12405371" y="3289972"/>
              <a:ext cx="410629" cy="1100741"/>
            </a:xfrm>
            <a:prstGeom prst="rect">
              <a:avLst/>
            </a:prstGeom>
          </p:spPr>
        </p:pic>
        <p:sp>
          <p:nvSpPr>
            <p:cNvPr id="1268" name="図形 511"/>
            <p:cNvSpPr/>
            <p:nvPr/>
          </p:nvSpPr>
          <p:spPr>
            <a:xfrm flipV="1">
              <a:off x="13248000" y="5503500"/>
              <a:ext cx="2710647" cy="2232000"/>
            </a:xfrm>
            <a:prstGeom prst="wedgeRoundRectCallout">
              <a:avLst>
                <a:gd name="adj1" fmla="val -70786"/>
                <a:gd name="adj2" fmla="val 43965"/>
                <a:gd name="adj3" fmla="val 16667"/>
              </a:avLst>
            </a:prstGeom>
            <a:ln w="25400" cap="flat" cmpd="sng" algn="ctr">
              <a:solidFill>
                <a:srgbClr val="FFA0C0"/>
              </a:solidFill>
              <a:prstDash val="solid"/>
            </a:ln>
          </p:spPr>
          <p:style>
            <a:lnRef idx="2">
              <a:schemeClr val="accent2"/>
            </a:lnRef>
            <a:fillRef idx="1">
              <a:schemeClr val="lt1"/>
            </a:fillRef>
            <a:effectRef idx="0">
              <a:schemeClr val="accent2"/>
            </a:effectRef>
            <a:fontRef idx="minor">
              <a:schemeClr val="dk1"/>
            </a:fontRef>
          </p:style>
          <p:txBody>
            <a:bodyPr anchor="ctr"/>
            <a:p>
              <a:pPr algn="ctr">
                <a:defRPr lang="ja-JP" altLang="en-US"/>
              </a:pPr>
              <a:endParaRPr lang="ja-JP" altLang="en-US"/>
            </a:p>
          </p:txBody>
        </p:sp>
        <p:sp>
          <p:nvSpPr>
            <p:cNvPr id="1269" name="テキスト 512"/>
            <p:cNvSpPr txBox="1"/>
            <p:nvPr/>
          </p:nvSpPr>
          <p:spPr>
            <a:xfrm>
              <a:off x="13277488" y="5441773"/>
              <a:ext cx="2922512" cy="2725727"/>
            </a:xfrm>
            <a:prstGeom prst="rect">
              <a:avLst/>
            </a:prstGeom>
          </p:spPr>
          <p:txBody>
            <a:bodyPr wrap="square" lIns="140405" tIns="70202" rIns="140405" bIns="70202">
              <a:spAutoFit/>
            </a:bodyPr>
            <a:p>
              <a:pPr>
                <a:defRPr lang="ja-JP" altLang="en-US"/>
              </a:pPr>
              <a:r>
                <a:rPr lang="ja-JP" altLang="en-US" sz="1200" b="1">
                  <a:latin typeface="+mn-ea"/>
                  <a:ea typeface="+mn-ea"/>
                </a:rPr>
                <a:t>■こども・障がい・介護・生活困窮いず　　　</a:t>
              </a:r>
              <a:endParaRPr lang="ja-JP" altLang="en-US" sz="1200" b="1">
                <a:latin typeface="+mn-ea"/>
                <a:ea typeface="+mn-ea"/>
              </a:endParaRPr>
            </a:p>
            <a:p>
              <a:pPr>
                <a:defRPr lang="ja-JP" altLang="en-US"/>
              </a:pPr>
              <a:r>
                <a:rPr lang="ja-JP" altLang="en-US" sz="1200" b="1">
                  <a:latin typeface="+mn-ea"/>
                  <a:ea typeface="+mn-ea"/>
                </a:rPr>
                <a:t>　</a:t>
              </a:r>
              <a:r>
                <a:rPr lang="ja-JP" altLang="en-US" sz="1200" b="1">
                  <a:latin typeface="+mn-ea"/>
                  <a:ea typeface="+mn-ea"/>
                </a:rPr>
                <a:t>れにも該当しない相談は、地区の担</a:t>
              </a:r>
              <a:endParaRPr lang="ja-JP" altLang="en-US" sz="1200" b="1">
                <a:latin typeface="+mn-ea"/>
                <a:ea typeface="+mn-ea"/>
              </a:endParaRPr>
            </a:p>
            <a:p>
              <a:pPr>
                <a:defRPr lang="ja-JP" altLang="en-US"/>
              </a:pPr>
              <a:r>
                <a:rPr lang="ja-JP" altLang="en-US" sz="1200" b="1">
                  <a:latin typeface="+mn-ea"/>
                  <a:ea typeface="+mn-ea"/>
                </a:rPr>
                <a:t>　</a:t>
              </a:r>
              <a:r>
                <a:rPr lang="ja-JP" altLang="en-US" sz="1200" b="1">
                  <a:latin typeface="+mn-ea"/>
                  <a:ea typeface="+mn-ea"/>
                </a:rPr>
                <a:t>当保健</a:t>
              </a:r>
              <a:r>
                <a:rPr lang="ja-JP" altLang="en-US" sz="1200" b="1">
                  <a:latin typeface="+mn-ea"/>
                  <a:ea typeface="+mn-ea"/>
                </a:rPr>
                <a:t>師が相談をうけ、支援する</a:t>
              </a:r>
              <a:endParaRPr lang="ja-JP" altLang="en-US" sz="1200" b="1">
                <a:latin typeface="+mn-ea"/>
                <a:ea typeface="+mn-ea"/>
              </a:endParaRPr>
            </a:p>
            <a:p>
              <a:pPr>
                <a:defRPr lang="ja-JP" altLang="en-US"/>
              </a:pPr>
              <a:r>
                <a:rPr lang="ja-JP" altLang="en-US" sz="1200" b="1">
                  <a:latin typeface="+mn-ea"/>
                  <a:ea typeface="+mn-ea"/>
                </a:rPr>
                <a:t>■地区の担当保健師が地域</a:t>
              </a:r>
              <a:r>
                <a:rPr lang="ja-JP" altLang="en-US" sz="1200" b="1">
                  <a:latin typeface="+mn-ea"/>
                  <a:ea typeface="+mn-ea"/>
                </a:rPr>
                <a:t>に出向い　</a:t>
              </a:r>
              <a:endParaRPr lang="ja-JP" altLang="en-US" sz="1200" b="1">
                <a:latin typeface="+mn-ea"/>
                <a:ea typeface="+mn-ea"/>
              </a:endParaRPr>
            </a:p>
            <a:p>
              <a:pPr>
                <a:defRPr lang="ja-JP" altLang="en-US"/>
              </a:pPr>
              <a:r>
                <a:rPr lang="ja-JP" altLang="en-US" sz="1200" b="1">
                  <a:latin typeface="+mn-ea"/>
                  <a:ea typeface="+mn-ea"/>
                </a:rPr>
                <a:t>　</a:t>
              </a:r>
              <a:r>
                <a:rPr lang="ja-JP" altLang="en-US" sz="1200" b="1">
                  <a:latin typeface="+mn-ea"/>
                  <a:ea typeface="+mn-ea"/>
                </a:rPr>
                <a:t>て、</a:t>
              </a:r>
              <a:r>
                <a:rPr lang="ja-JP" altLang="en-US" sz="1200" b="1">
                  <a:latin typeface="+mn-ea"/>
                  <a:ea typeface="+mn-ea"/>
                </a:rPr>
                <a:t>相談に来られず</a:t>
              </a:r>
              <a:r>
                <a:rPr lang="ja-JP" altLang="en-US" sz="1200" b="1">
                  <a:latin typeface="+mn-ea"/>
                  <a:ea typeface="+mn-ea"/>
                </a:rPr>
                <a:t>困っ</a:t>
              </a:r>
              <a:r>
                <a:rPr lang="ja-JP" altLang="en-US" sz="1200" b="1">
                  <a:latin typeface="+mn-ea"/>
                  <a:ea typeface="+mn-ea"/>
                </a:rPr>
                <a:t>ている方をみ</a:t>
              </a:r>
              <a:endParaRPr lang="ja-JP" altLang="en-US" sz="1200" b="1">
                <a:latin typeface="+mn-ea"/>
                <a:ea typeface="+mn-ea"/>
              </a:endParaRPr>
            </a:p>
            <a:p>
              <a:pPr>
                <a:defRPr lang="ja-JP" altLang="en-US"/>
              </a:pPr>
              <a:r>
                <a:rPr lang="ja-JP" altLang="en-US" sz="1200" b="1">
                  <a:latin typeface="+mn-ea"/>
                  <a:ea typeface="+mn-ea"/>
                </a:rPr>
                <a:t>　</a:t>
              </a:r>
              <a:r>
                <a:rPr lang="ja-JP" altLang="en-US" sz="1200" b="1">
                  <a:latin typeface="+mn-ea"/>
                  <a:ea typeface="+mn-ea"/>
                </a:rPr>
                <a:t>つけ、関係機関につない</a:t>
              </a:r>
              <a:r>
                <a:rPr lang="ja-JP" altLang="en-US" sz="1200" b="1">
                  <a:latin typeface="+mn-ea"/>
                  <a:ea typeface="+mn-ea"/>
                </a:rPr>
                <a:t>だり、アプロー</a:t>
              </a:r>
              <a:endParaRPr lang="ja-JP" altLang="en-US" sz="1200" b="1">
                <a:latin typeface="+mn-ea"/>
                <a:ea typeface="+mn-ea"/>
              </a:endParaRPr>
            </a:p>
            <a:p>
              <a:pPr>
                <a:defRPr lang="ja-JP" altLang="en-US"/>
              </a:pPr>
              <a:r>
                <a:rPr lang="ja-JP" altLang="en-US" sz="1200" b="1">
                  <a:latin typeface="+mn-ea"/>
                  <a:ea typeface="+mn-ea"/>
                </a:rPr>
                <a:t>　</a:t>
              </a:r>
              <a:r>
                <a:rPr lang="ja-JP" altLang="en-US" sz="1200" b="1">
                  <a:latin typeface="+mn-ea"/>
                  <a:ea typeface="+mn-ea"/>
                </a:rPr>
                <a:t>チを考える</a:t>
              </a:r>
              <a:endParaRPr lang="ja-JP" altLang="en-US" sz="1200" b="1">
                <a:latin typeface="+mn-ea"/>
                <a:ea typeface="+mn-ea"/>
              </a:endParaRPr>
            </a:p>
            <a:p>
              <a:pPr>
                <a:defRPr lang="ja-JP" altLang="en-US"/>
              </a:pPr>
              <a:r>
                <a:rPr lang="ja-JP" altLang="en-US" sz="1200" b="1">
                  <a:latin typeface="+mn-ea"/>
                  <a:ea typeface="+mn-ea"/>
                </a:rPr>
                <a:t>■今ある制度では支援が充分ではない</a:t>
              </a:r>
              <a:endParaRPr lang="ja-JP" altLang="en-US" sz="1200" b="1">
                <a:latin typeface="+mn-ea"/>
                <a:ea typeface="+mn-ea"/>
              </a:endParaRPr>
            </a:p>
            <a:p>
              <a:pPr>
                <a:defRPr lang="ja-JP" altLang="en-US"/>
              </a:pPr>
              <a:r>
                <a:rPr lang="ja-JP" altLang="en-US" sz="1200" b="1">
                  <a:latin typeface="+mn-ea"/>
                  <a:ea typeface="+mn-ea"/>
                </a:rPr>
                <a:t>　</a:t>
              </a:r>
              <a:r>
                <a:rPr lang="ja-JP" altLang="en-US" sz="1200" b="1">
                  <a:latin typeface="+mn-ea"/>
                  <a:ea typeface="+mn-ea"/>
                </a:rPr>
                <a:t>場合、社会福祉協議会等の関係機関</a:t>
              </a:r>
              <a:endParaRPr lang="ja-JP" altLang="en-US" sz="1200" b="1">
                <a:latin typeface="+mn-ea"/>
                <a:ea typeface="+mn-ea"/>
              </a:endParaRPr>
            </a:p>
            <a:p>
              <a:pPr>
                <a:defRPr lang="ja-JP" altLang="en-US"/>
              </a:pPr>
              <a:r>
                <a:rPr lang="ja-JP" altLang="en-US" sz="1200" b="1">
                  <a:latin typeface="+mn-ea"/>
                  <a:ea typeface="+mn-ea"/>
                </a:rPr>
                <a:t>　と</a:t>
              </a:r>
              <a:r>
                <a:rPr lang="ja-JP" altLang="en-US" sz="1200" b="1">
                  <a:latin typeface="+mn-ea"/>
                  <a:ea typeface="+mn-ea"/>
                </a:rPr>
                <a:t>協力</a:t>
              </a:r>
              <a:r>
                <a:rPr lang="ja-JP" altLang="en-US" sz="1200" b="1">
                  <a:latin typeface="+mn-ea"/>
                  <a:ea typeface="+mn-ea"/>
                </a:rPr>
                <a:t>して地域</a:t>
              </a:r>
              <a:r>
                <a:rPr lang="ja-JP" altLang="en-US" sz="1200" b="1">
                  <a:latin typeface="+mn-ea"/>
                  <a:ea typeface="+mn-ea"/>
                </a:rPr>
                <a:t>で</a:t>
              </a:r>
              <a:r>
                <a:rPr lang="ja-JP" altLang="en-US" sz="1200" b="1">
                  <a:latin typeface="+mn-ea"/>
                  <a:ea typeface="+mn-ea"/>
                </a:rPr>
                <a:t>できることを考える</a:t>
              </a:r>
              <a:endParaRPr lang="ja-JP" altLang="en-US" sz="1200" b="1">
                <a:latin typeface="+mn-ea"/>
                <a:ea typeface="+mn-ea"/>
              </a:endParaRPr>
            </a:p>
            <a:p>
              <a:pPr>
                <a:defRPr lang="ja-JP" altLang="en-US"/>
              </a:pPr>
              <a:r>
                <a:rPr lang="ja-JP" altLang="en-US" sz="1200" b="1">
                  <a:latin typeface="+mn-ea"/>
                  <a:ea typeface="+mn-ea"/>
                </a:rPr>
                <a:t>■支え手の育成等、地域で</a:t>
              </a:r>
              <a:r>
                <a:rPr lang="ja-JP" altLang="en-US" sz="1200" b="1">
                  <a:latin typeface="+mn-ea"/>
                  <a:ea typeface="+mn-ea"/>
                </a:rPr>
                <a:t>の理解者・</a:t>
              </a:r>
              <a:endParaRPr lang="ja-JP" altLang="en-US" sz="1200" b="1">
                <a:latin typeface="+mn-ea"/>
                <a:ea typeface="+mn-ea"/>
              </a:endParaRPr>
            </a:p>
            <a:p>
              <a:pPr>
                <a:defRPr lang="ja-JP" altLang="en-US"/>
              </a:pPr>
              <a:r>
                <a:rPr lang="ja-JP" altLang="en-US" sz="1200" b="1">
                  <a:latin typeface="+mn-ea"/>
                  <a:ea typeface="+mn-ea"/>
                </a:rPr>
                <a:t>　</a:t>
              </a:r>
              <a:r>
                <a:rPr lang="ja-JP" altLang="en-US" sz="1200" b="1">
                  <a:latin typeface="+mn-ea"/>
                  <a:ea typeface="+mn-ea"/>
                </a:rPr>
                <a:t>協力者を一人でも増やしていく</a:t>
              </a:r>
              <a:endParaRPr lang="ja-JP" altLang="en-US" sz="1200" b="1">
                <a:latin typeface="+mn-ea"/>
                <a:ea typeface="+mn-ea"/>
              </a:endParaRPr>
            </a:p>
            <a:p>
              <a:pPr>
                <a:defRPr lang="ja-JP" altLang="en-US"/>
              </a:pPr>
              <a:endParaRPr lang="ja-JP" altLang="en-US" sz="1200" b="1">
                <a:latin typeface="+mn-ea"/>
                <a:ea typeface="+mn-ea"/>
              </a:endParaRPr>
            </a:p>
            <a:p>
              <a:pPr>
                <a:defRPr lang="ja-JP" altLang="en-US"/>
              </a:pPr>
              <a:endParaRPr lang="ja-JP" altLang="en-US" sz="1200" b="1">
                <a:latin typeface="+mn-ea"/>
                <a:ea typeface="+mn-ea"/>
              </a:endParaRPr>
            </a:p>
          </p:txBody>
        </p:sp>
        <p:sp>
          <p:nvSpPr>
            <p:cNvPr id="1270" name="テキスト 513"/>
            <p:cNvSpPr txBox="1"/>
            <p:nvPr/>
          </p:nvSpPr>
          <p:spPr>
            <a:xfrm>
              <a:off x="12096000" y="4171018"/>
              <a:ext cx="736878" cy="5220482"/>
            </a:xfrm>
            <a:prstGeom prst="rect">
              <a:avLst/>
            </a:prstGeom>
          </p:spPr>
          <p:txBody>
            <a:bodyPr vert="eaVert" wrap="square">
              <a:spAutoFit/>
            </a:bodyPr>
            <a:p>
              <a:pPr algn="ctr">
                <a:defRPr lang="ja-JP" altLang="en-US"/>
              </a:pPr>
              <a:r>
                <a:rPr lang="ja-JP" altLang="en-US" b="1">
                  <a:latin typeface="ＭＳ Ｐゴシック"/>
                  <a:ea typeface="ＭＳ Ｐゴシック"/>
                </a:rPr>
                <a:t>地域共生</a:t>
              </a:r>
              <a:r>
                <a:rPr lang="ja-JP" altLang="en-US" b="1">
                  <a:latin typeface="ＭＳ Ｐゴシック"/>
                  <a:ea typeface="ＭＳ Ｐゴシック"/>
                </a:rPr>
                <a:t>社会推進室（地区の担当保健師）</a:t>
              </a:r>
              <a:endParaRPr lang="ja-JP" altLang="en-US" sz="2100" b="1">
                <a:latin typeface="ＭＳ Ｐゴシック"/>
                <a:ea typeface="ＭＳ Ｐゴシック"/>
              </a:endParaRPr>
            </a:p>
            <a:p>
              <a:pPr>
                <a:defRPr lang="ja-JP" altLang="en-US"/>
              </a:pPr>
              <a:endParaRPr lang="ja-JP" altLang="en-US"/>
            </a:p>
          </p:txBody>
        </p:sp>
      </p:grpSp>
      <p:pic>
        <p:nvPicPr>
          <p:cNvPr id="1271" name="図 316"/>
          <p:cNvPicPr>
            <a:picLocks noChangeAspect="1"/>
          </p:cNvPicPr>
          <p:nvPr/>
        </p:nvPicPr>
        <p:blipFill>
          <a:blip r:embed="rId8"/>
          <a:stretch>
            <a:fillRect/>
          </a:stretch>
        </p:blipFill>
        <p:spPr>
          <a:xfrm>
            <a:off x="16777991" y="3712149"/>
            <a:ext cx="942610" cy="990703"/>
          </a:xfrm>
          <a:prstGeom prst="rect">
            <a:avLst/>
          </a:prstGeom>
        </p:spPr>
      </p:pic>
      <p:pic>
        <p:nvPicPr>
          <p:cNvPr id="1272" name="図 315"/>
          <p:cNvPicPr>
            <a:picLocks noChangeAspect="1"/>
          </p:cNvPicPr>
          <p:nvPr/>
        </p:nvPicPr>
        <p:blipFill>
          <a:blip r:embed="rId9"/>
          <a:stretch>
            <a:fillRect/>
          </a:stretch>
        </p:blipFill>
        <p:spPr>
          <a:xfrm>
            <a:off x="16804632" y="4495500"/>
            <a:ext cx="685872" cy="723857"/>
          </a:xfrm>
          <a:prstGeom prst="rect">
            <a:avLst/>
          </a:prstGeom>
        </p:spPr>
      </p:pic>
      <p:pic>
        <p:nvPicPr>
          <p:cNvPr id="1273" name="図 317"/>
          <p:cNvPicPr>
            <a:picLocks noChangeAspect="1"/>
          </p:cNvPicPr>
          <p:nvPr/>
        </p:nvPicPr>
        <p:blipFill>
          <a:blip r:embed="rId10"/>
          <a:stretch>
            <a:fillRect/>
          </a:stretch>
        </p:blipFill>
        <p:spPr>
          <a:xfrm>
            <a:off x="16848000" y="3631500"/>
            <a:ext cx="472125" cy="431737"/>
          </a:xfrm>
          <a:prstGeom prst="rect">
            <a:avLst/>
          </a:prstGeom>
        </p:spPr>
      </p:pic>
      <p:sp>
        <p:nvSpPr>
          <p:cNvPr id="1274" name="テキスト 464"/>
          <p:cNvSpPr txBox="1"/>
          <p:nvPr/>
        </p:nvSpPr>
        <p:spPr>
          <a:xfrm>
            <a:off x="536594" y="6369506"/>
            <a:ext cx="1767406" cy="429994"/>
          </a:xfrm>
          <a:prstGeom prst="rect">
            <a:avLst/>
          </a:prstGeom>
          <a:no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vert="horz" wrap="square">
            <a:spAutoFit/>
          </a:bodyPr>
          <a:p>
            <a:pPr algn="ctr">
              <a:defRPr lang="ja-JP" altLang="en-US"/>
            </a:pPr>
            <a:r>
              <a:rPr lang="ja-JP" altLang="en-US" sz="1100"/>
              <a:t>地域住民同士の交流や</a:t>
            </a:r>
            <a:endParaRPr lang="ja-JP" altLang="en-US" sz="1100"/>
          </a:p>
          <a:p>
            <a:pPr algn="ctr">
              <a:defRPr lang="ja-JP" altLang="en-US"/>
            </a:pPr>
            <a:r>
              <a:rPr lang="ja-JP" altLang="en-US" sz="1100"/>
              <a:t>社会参加の場等の促進</a:t>
            </a:r>
            <a:endParaRPr lang="ja-JP" altLang="en-US" sz="1100"/>
          </a:p>
        </p:txBody>
      </p:sp>
      <p:sp>
        <p:nvSpPr>
          <p:cNvPr id="1275" name="テキスト 465"/>
          <p:cNvSpPr txBox="1"/>
          <p:nvPr/>
        </p:nvSpPr>
        <p:spPr>
          <a:xfrm>
            <a:off x="312608" y="3271500"/>
            <a:ext cx="1991392" cy="599271"/>
          </a:xfrm>
          <a:prstGeom prst="rect">
            <a:avLst/>
          </a:prstGeom>
          <a:no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vert="horz" wrap="square">
            <a:spAutoFit/>
          </a:bodyPr>
          <a:p>
            <a:pPr algn="ctr">
              <a:defRPr lang="ja-JP" altLang="en-US"/>
            </a:pPr>
            <a:r>
              <a:rPr lang="ja-JP" altLang="en-US" sz="1100"/>
              <a:t>関係機関が協働して、チームとして課題に対応するための</a:t>
            </a:r>
            <a:endParaRPr lang="ja-JP" altLang="en-US" sz="1100"/>
          </a:p>
          <a:p>
            <a:pPr algn="ctr">
              <a:defRPr lang="ja-JP" altLang="en-US"/>
            </a:pPr>
            <a:r>
              <a:rPr lang="ja-JP" altLang="en-US" sz="1100"/>
              <a:t>体制づくり</a:t>
            </a:r>
            <a:endParaRPr lang="ja-JP" altLang="en-US" sz="1100"/>
          </a:p>
        </p:txBody>
      </p:sp>
      <p:sp>
        <p:nvSpPr>
          <p:cNvPr id="1276" name="図形 261"/>
          <p:cNvSpPr/>
          <p:nvPr/>
        </p:nvSpPr>
        <p:spPr>
          <a:xfrm>
            <a:off x="9352328" y="1759500"/>
            <a:ext cx="1735672" cy="319802"/>
          </a:xfrm>
          <a:prstGeom prst="roundRect">
            <a:avLst/>
          </a:prstGeom>
          <a:ln w="3175" cap="flat" cmpd="sng" algn="ctr">
            <a:solidFill>
              <a:schemeClr val="dk1"/>
            </a:solidFill>
            <a:prstDash val="solid"/>
          </a:ln>
        </p:spPr>
        <p:style>
          <a:lnRef idx="2">
            <a:schemeClr val="dk1"/>
          </a:lnRef>
          <a:fillRef idx="1">
            <a:schemeClr val="lt1"/>
          </a:fillRef>
          <a:effectRef idx="0">
            <a:schemeClr val="dk1"/>
          </a:effectRef>
          <a:fontRef idx="minor">
            <a:schemeClr val="dk1"/>
          </a:fontRef>
        </p:style>
        <p:txBody>
          <a:bodyPr lIns="140405" tIns="70202" rIns="140405" bIns="70202" anchor="ctr"/>
          <a:p>
            <a:pPr algn="ctr">
              <a:lnSpc>
                <a:spcPts val="2149"/>
              </a:lnSpc>
              <a:spcBef>
                <a:spcPts val="0"/>
              </a:spcBef>
              <a:spcAft>
                <a:spcPts val="0"/>
              </a:spcAft>
              <a:defRPr lang="ja-JP" altLang="en-US"/>
            </a:pPr>
            <a:r>
              <a:rPr lang="ja-JP" altLang="en-US" sz="1800" b="1">
                <a:latin typeface="ＭＳ Ｐゴシック"/>
                <a:ea typeface="ＭＳ Ｐゴシック"/>
              </a:rPr>
              <a:t>学校</a:t>
            </a:r>
            <a:endParaRPr lang="ja-JP" altLang="en-US" sz="2100" b="1">
              <a:latin typeface="ＭＳ Ｐゴシック"/>
              <a:ea typeface="ＭＳ Ｐゴシック"/>
            </a:endParaRPr>
          </a:p>
        </p:txBody>
      </p:sp>
      <p:sp>
        <p:nvSpPr>
          <p:cNvPr id="1277" name="テキスト 463"/>
          <p:cNvSpPr txBox="1"/>
          <p:nvPr/>
        </p:nvSpPr>
        <p:spPr>
          <a:xfrm>
            <a:off x="-67532" y="3491243"/>
            <a:ext cx="521434" cy="2737557"/>
          </a:xfrm>
          <a:prstGeom prst="rect">
            <a:avLst/>
          </a:prstGeom>
          <a:noFill/>
          <a:ln w="9525" cap="flat" cmpd="sng" algn="ctr">
            <a:noFill/>
            <a:prstDash val="solid"/>
          </a:ln>
        </p:spPr>
        <p:style>
          <a:lnRef idx="1">
            <a:schemeClr val="accent1"/>
          </a:lnRef>
          <a:fillRef idx="2">
            <a:schemeClr val="accent1"/>
          </a:fillRef>
          <a:effectRef idx="1">
            <a:schemeClr val="accent1"/>
          </a:effectRef>
          <a:fontRef idx="minor">
            <a:schemeClr val="dk1"/>
          </a:fontRef>
        </p:style>
        <p:txBody>
          <a:bodyPr vert="eaVert" wrap="square">
            <a:spAutoFit/>
          </a:bodyPr>
          <a:p>
            <a:pPr algn="l">
              <a:defRPr lang="ja-JP" altLang="en-US"/>
            </a:pPr>
            <a:r>
              <a:rPr lang="ja-JP" altLang="en-US" sz="1100"/>
              <a:t>住民が身近な圏域で、様々な地域生活課題の相談などに応じる体制づくり</a:t>
            </a:r>
            <a:endParaRPr lang="ja-JP" altLang="en-US" sz="1100"/>
          </a:p>
        </p:txBody>
      </p:sp>
      <p:pic>
        <p:nvPicPr>
          <p:cNvPr id="1278" name="図 404"/>
          <p:cNvPicPr>
            <a:picLocks noChangeAspect="1"/>
          </p:cNvPicPr>
          <p:nvPr/>
        </p:nvPicPr>
        <p:blipFill>
          <a:blip r:embed="rId11"/>
          <a:stretch>
            <a:fillRect/>
          </a:stretch>
        </p:blipFill>
        <p:spPr>
          <a:xfrm>
            <a:off x="11242465" y="1688378"/>
            <a:ext cx="637536" cy="647122"/>
          </a:xfrm>
          <a:prstGeom prst="rect">
            <a:avLst/>
          </a:prstGeom>
        </p:spPr>
      </p:pic>
      <p:pic>
        <p:nvPicPr>
          <p:cNvPr id="1279" name="図 252"/>
          <p:cNvPicPr>
            <a:picLocks noChangeAspect="1"/>
          </p:cNvPicPr>
          <p:nvPr/>
        </p:nvPicPr>
        <p:blipFill>
          <a:blip r:embed="rId12"/>
          <a:stretch>
            <a:fillRect/>
          </a:stretch>
        </p:blipFill>
        <p:spPr>
          <a:xfrm>
            <a:off x="5072260" y="6888466"/>
            <a:ext cx="2703740" cy="2287034"/>
          </a:xfrm>
          <a:prstGeom prst="rect">
            <a:avLst/>
          </a:prstGeom>
        </p:spPr>
      </p:pic>
      <p:pic>
        <p:nvPicPr>
          <p:cNvPr id="1297" name="図 166"/>
          <p:cNvPicPr>
            <a:picLocks noChangeAspect="1"/>
          </p:cNvPicPr>
          <p:nvPr/>
        </p:nvPicPr>
        <p:blipFill>
          <a:blip r:embed="rId13"/>
          <a:stretch>
            <a:fillRect/>
          </a:stretch>
        </p:blipFill>
        <p:spPr>
          <a:xfrm>
            <a:off x="2943675" y="6706448"/>
            <a:ext cx="2360612" cy="32610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pic>
        <p:nvPicPr>
          <p:cNvPr id="1285" name="図 38"/>
          <p:cNvPicPr>
            <a:picLocks noChangeAspect="1"/>
          </p:cNvPicPr>
          <p:nvPr/>
        </p:nvPicPr>
        <p:blipFill>
          <a:blip r:embed="rId1"/>
          <a:srcRect l="18922" t="27608" r="17879" b="36354"/>
          <a:stretch>
            <a:fillRect/>
          </a:stretch>
        </p:blipFill>
        <p:spPr>
          <a:xfrm>
            <a:off x="5072534" y="2911252"/>
            <a:ext cx="8142932" cy="3282768"/>
          </a:xfrm>
          <a:prstGeom prst="rect">
            <a:avLst/>
          </a:prstGeom>
        </p:spPr>
      </p:pic>
      <p:sp>
        <p:nvSpPr>
          <p:cNvPr id="1286" name="スライド番号プレースホルダー 5"/>
          <p:cNvSpPr>
            <a:spLocks noGrp="1"/>
          </p:cNvSpPr>
          <p:nvPr>
            <p:ph type="sldNum" sz="quarter" idx="12"/>
          </p:nvPr>
        </p:nvSpPr>
        <p:spPr/>
        <p:txBody>
          <a:bodyPr/>
          <a:lstStyle>
            <a:lvl1pPr>
              <a:defRPr>
                <a:solidFill>
                  <a:schemeClr val="tx1"/>
                </a:solidFill>
              </a:defRPr>
            </a:lvl1pPr>
          </a:lstStyle>
          <a:p>
            <a:fld id="{2C9400E4-C46D-48FA-AEA0-ED136F70A0E5}" type="slidenum">
              <a:rPr lang="ja-JP" altLang="en-US" smtClean="0"/>
              <a:pPr/>
              <a:t>7</a:t>
            </a:fld>
            <a:endParaRPr lang="ja-JP" altLang="en-US"/>
          </a:p>
        </p:txBody>
      </p:sp>
    </p:spTree>
    <p:extLst>
      <p:ext uri="{BB962C8B-B14F-4D97-AF65-F5344CB8AC3E}">
        <p14:creationId xmlns:p14="http://schemas.microsoft.com/office/powerpoint/2010/main" val="4949185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6_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tileRect/>
        </a:gradFill>
        <a:gradFill rotWithShape="1">
          <a:gsLst>
            <a:gs pos="0">
              <a:schemeClr val="phClr">
                <a:tint val="80000"/>
                <a:satMod val="300000"/>
              </a:schemeClr>
            </a:gs>
            <a:gs pos="100000">
              <a:schemeClr val="phClr">
                <a:shade val="30000"/>
                <a:satMod val="200000"/>
              </a:schemeClr>
            </a:gs>
          </a:gsLst>
          <a:path path="circle">
            <a:fillToRect l="100000" t="100000" r="100000" b="100000"/>
          </a:path>
          <a:tileRect/>
        </a:gradFill>
      </a:bgFillStyleLst>
    </a:fmtScheme>
  </a:themeElements>
  <a:objectDefaults/>
  <a:extraClrSchemeLst/>
</a:theme>
</file>

<file path=ppt/theme/theme4.xml><?xml version="1.0" encoding="utf-8"?>
<a:theme xmlns:a="http://schemas.openxmlformats.org/drawingml/2006/main" name="標準">
  <a:themeElements>
    <a:clrScheme name="標準">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標準">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標準">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0</TotalTime>
  <Words>0</Words>
  <Application>JUST Focus</Application>
  <Paragraphs>0</Paragraph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LinksUpToDate>false</LinksUpToDate>
  <SharedDoc>false</SharedDoc>
  <HyperlinksChanged>false</HyperlinksChanged>
  <AppVersion>4.1.7</AppVersion>
  <PresentationFormat>ユーザー設定</PresentationFormat>
  <Slides>7</Slides>
  <Notes>7</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 タイトル - プレゼンテーション</dc:title>
  <cp:lastModifiedBy>Imaeda Maho</cp:lastModifiedBy>
  <dcterms:created xsi:type="dcterms:W3CDTF">2006-08-16T00:00:00Z</dcterms:created>
  <dcterms:modified xsi:type="dcterms:W3CDTF">2025-06-30T10:34:06Z</dcterms:modified>
  <dc:identifier>DAGl_kTOfLY</dc:identifier>
  <cp:revision>48</cp:revision>
</cp:coreProperties>
</file>

<file path=docProps/custom.xml><?xml version="1.0" encoding="utf-8"?>
<Properties xmlns:vt="http://schemas.openxmlformats.org/officeDocument/2006/docPropsVTypes" xmlns="http://schemas.openxmlformats.org/officeDocument/2006/custom-properties"/>
</file>